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5" r:id="rId1"/>
  </p:sldMasterIdLst>
  <p:notesMasterIdLst>
    <p:notesMasterId r:id="rId42"/>
  </p:notesMasterIdLst>
  <p:handoutMasterIdLst>
    <p:handoutMasterId r:id="rId43"/>
  </p:handoutMasterIdLst>
  <p:sldIdLst>
    <p:sldId id="282" r:id="rId2"/>
    <p:sldId id="468" r:id="rId3"/>
    <p:sldId id="470" r:id="rId4"/>
    <p:sldId id="412" r:id="rId5"/>
    <p:sldId id="413" r:id="rId6"/>
    <p:sldId id="449" r:id="rId7"/>
    <p:sldId id="450" r:id="rId8"/>
    <p:sldId id="416" r:id="rId9"/>
    <p:sldId id="417" r:id="rId10"/>
    <p:sldId id="376" r:id="rId11"/>
    <p:sldId id="478" r:id="rId12"/>
    <p:sldId id="427" r:id="rId13"/>
    <p:sldId id="424" r:id="rId14"/>
    <p:sldId id="448" r:id="rId15"/>
    <p:sldId id="473" r:id="rId16"/>
    <p:sldId id="472" r:id="rId17"/>
    <p:sldId id="443" r:id="rId18"/>
    <p:sldId id="444" r:id="rId19"/>
    <p:sldId id="474" r:id="rId20"/>
    <p:sldId id="445" r:id="rId21"/>
    <p:sldId id="429" r:id="rId22"/>
    <p:sldId id="419" r:id="rId23"/>
    <p:sldId id="420" r:id="rId24"/>
    <p:sldId id="476" r:id="rId25"/>
    <p:sldId id="421" r:id="rId26"/>
    <p:sldId id="423" r:id="rId27"/>
    <p:sldId id="422" r:id="rId28"/>
    <p:sldId id="392" r:id="rId29"/>
    <p:sldId id="425" r:id="rId30"/>
    <p:sldId id="447" r:id="rId31"/>
    <p:sldId id="442" r:id="rId32"/>
    <p:sldId id="426" r:id="rId33"/>
    <p:sldId id="433" r:id="rId34"/>
    <p:sldId id="408" r:id="rId35"/>
    <p:sldId id="435" r:id="rId36"/>
    <p:sldId id="436" r:id="rId37"/>
    <p:sldId id="434" r:id="rId38"/>
    <p:sldId id="477" r:id="rId39"/>
    <p:sldId id="479" r:id="rId40"/>
    <p:sldId id="428"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4F81BD"/>
    <a:srgbClr val="FFFFCC"/>
    <a:srgbClr val="66FF99"/>
    <a:srgbClr val="00FF99"/>
    <a:srgbClr val="32469A"/>
    <a:srgbClr val="00FF00"/>
    <a:srgbClr val="0033CC"/>
    <a:srgbClr val="243C80"/>
    <a:srgbClr val="2048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94" autoAdjust="0"/>
    <p:restoredTop sz="91860" autoAdjust="0"/>
  </p:normalViewPr>
  <p:slideViewPr>
    <p:cSldViewPr>
      <p:cViewPr>
        <p:scale>
          <a:sx n="94" d="100"/>
          <a:sy n="94" d="100"/>
        </p:scale>
        <p:origin x="-1216" y="-17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84"/>
    </p:cViewPr>
  </p:sorterViewPr>
  <p:notesViewPr>
    <p:cSldViewPr>
      <p:cViewPr varScale="1">
        <p:scale>
          <a:sx n="85" d="100"/>
          <a:sy n="85" d="100"/>
        </p:scale>
        <p:origin x="-3138"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EDB6DF3-FA61-45CB-BE27-053A00556DB1}" type="datetimeFigureOut">
              <a:rPr lang="en-US" smtClean="0"/>
              <a:t>2/13/15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jksdksd jh jhfkjhfsd</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AFA7AAB-6417-4573-AFEB-2CFC05049505}" type="slidenum">
              <a:rPr lang="en-US" smtClean="0"/>
              <a:t>‹#›</a:t>
            </a:fld>
            <a:endParaRPr lang="en-US"/>
          </a:p>
        </p:txBody>
      </p:sp>
    </p:spTree>
    <p:extLst>
      <p:ext uri="{BB962C8B-B14F-4D97-AF65-F5344CB8AC3E}">
        <p14:creationId xmlns:p14="http://schemas.microsoft.com/office/powerpoint/2010/main" val="197382216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89C4D45-EFF8-479D-AF6F-9BB9BF232254}" type="datetimeFigureOut">
              <a:rPr lang="en-US" smtClean="0"/>
              <a:pPr/>
              <a:t>2/13/15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jksdksd jh jhfkjhfsd</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208339-1CDE-4508-95CE-C65DBDC3BF13}" type="slidenum">
              <a:rPr lang="en-US" smtClean="0"/>
              <a:pPr/>
              <a:t>‹#›</a:t>
            </a:fld>
            <a:endParaRPr lang="en-US"/>
          </a:p>
        </p:txBody>
      </p:sp>
    </p:spTree>
    <p:extLst>
      <p:ext uri="{BB962C8B-B14F-4D97-AF65-F5344CB8AC3E}">
        <p14:creationId xmlns:p14="http://schemas.microsoft.com/office/powerpoint/2010/main" val="1166122538"/>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 Id="rId3" Type="http://schemas.openxmlformats.org/officeDocument/2006/relationships/hyperlink" Target="http://projects.coobird.net/thumbnailator/"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years after crisis were rough for automakers</a:t>
            </a:r>
            <a:r>
              <a:rPr lang="en-US" baseline="0" dirty="0" smtClean="0"/>
              <a:t> who were facing declining sales. Instead of launching a traditional ad campaign, Ford decided to simply hand over the keys of 100 Fiestas to 100 socially vibrant 20-smths for the ultimate 6 month test drive. In exchange for the free use of car, gas, insurance, agents were asked to tell the world about their life with their new Fiesta through social media. Each agent was given their own Twitter account, FB Page, YouTube channel, blog etc. Ford capitalized on social media ability to connect with a large number of individuals at a much lower cost than traditional media outlets. The use of social media allowed the message to spread exponentially. This allowed to gain access to completely untapped segment of the population.</a:t>
            </a:r>
          </a:p>
          <a:p>
            <a:r>
              <a:rPr lang="en-US" baseline="0" dirty="0" smtClean="0"/>
              <a:t>As a result: 4 </a:t>
            </a:r>
            <a:r>
              <a:rPr lang="en-US" baseline="0" dirty="0" err="1" smtClean="0"/>
              <a:t>mln</a:t>
            </a:r>
            <a:r>
              <a:rPr lang="en-US" baseline="0" dirty="0" smtClean="0"/>
              <a:t> Twitter impressions, 17,885 FB fans, 7,350 Twitter followers, 50000 Fiesta info requests, 10000 cars sold in the first 6 days.</a:t>
            </a:r>
            <a:endParaRPr lang="en-US" dirty="0"/>
          </a:p>
        </p:txBody>
      </p:sp>
    </p:spTree>
    <p:extLst>
      <p:ext uri="{BB962C8B-B14F-4D97-AF65-F5344CB8AC3E}">
        <p14:creationId xmlns:p14="http://schemas.microsoft.com/office/powerpoint/2010/main" val="3109534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ManagingLDMProjectChanges.htm</a:t>
            </a:r>
            <a:endParaRPr lang="en-US" dirty="0" smtClean="0"/>
          </a:p>
          <a:p>
            <a:r>
              <a:rPr lang="en-US" dirty="0" smtClean="0"/>
              <a:t>Or you can view auto-generated MAQL script</a:t>
            </a:r>
            <a:endParaRPr lang="en-US" dirty="0"/>
          </a:p>
        </p:txBody>
      </p:sp>
    </p:spTree>
    <p:extLst>
      <p:ext uri="{BB962C8B-B14F-4D97-AF65-F5344CB8AC3E}">
        <p14:creationId xmlns:p14="http://schemas.microsoft.com/office/powerpoint/2010/main" val="39489874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ImportantNoteAboutMovingAttributes.htm</a:t>
            </a:r>
            <a:endParaRPr lang="en-US" dirty="0"/>
          </a:p>
        </p:txBody>
      </p:sp>
    </p:spTree>
    <p:extLst>
      <p:ext uri="{BB962C8B-B14F-4D97-AF65-F5344CB8AC3E}">
        <p14:creationId xmlns:p14="http://schemas.microsoft.com/office/powerpoint/2010/main" val="2991671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ForcePublicationTechnicalDetails.htm</a:t>
            </a:r>
            <a:endParaRPr lang="en-US" dirty="0"/>
          </a:p>
        </p:txBody>
      </p:sp>
    </p:spTree>
    <p:extLst>
      <p:ext uri="{BB962C8B-B14F-4D97-AF65-F5344CB8AC3E}">
        <p14:creationId xmlns:p14="http://schemas.microsoft.com/office/powerpoint/2010/main" val="1729709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RecommendedModelingPractices.htm</a:t>
            </a:r>
            <a:endParaRPr lang="en-US" dirty="0" smtClean="0"/>
          </a:p>
        </p:txBody>
      </p:sp>
    </p:spTree>
    <p:extLst>
      <p:ext uri="{BB962C8B-B14F-4D97-AF65-F5344CB8AC3E}">
        <p14:creationId xmlns:p14="http://schemas.microsoft.com/office/powerpoint/2010/main" val="3759196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err="1" smtClean="0">
                <a:solidFill>
                  <a:schemeClr val="tx1"/>
                </a:solidFill>
                <a:effectLst/>
                <a:latin typeface="+mn-lt"/>
                <a:ea typeface="+mn-ea"/>
                <a:cs typeface="+mn-cs"/>
              </a:rPr>
              <a:t>CloudConnectprovidesagraphicalinterface</a:t>
            </a:r>
            <a:r>
              <a:rPr lang="en-US" sz="1200" kern="1200" dirty="0" smtClean="0">
                <a:solidFill>
                  <a:schemeClr val="tx1"/>
                </a:solidFill>
                <a:effectLst/>
                <a:latin typeface="+mn-lt"/>
                <a:ea typeface="+mn-ea"/>
                <a:cs typeface="+mn-cs"/>
              </a:rPr>
              <a:t> for creation of ETL process steps </a:t>
            </a:r>
            <a:endParaRPr lang="en-US" dirty="0" smtClean="0">
              <a:effectLst/>
            </a:endParaRPr>
          </a:p>
        </p:txBody>
      </p:sp>
    </p:spTree>
    <p:extLst>
      <p:ext uri="{BB962C8B-B14F-4D97-AF65-F5344CB8AC3E}">
        <p14:creationId xmlns:p14="http://schemas.microsoft.com/office/powerpoint/2010/main" val="39797764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CloudConnecthasover25customizablereaders, including readers for: </a:t>
            </a:r>
            <a:endParaRPr lang="en-US" dirty="0" smtClean="0">
              <a:effectLst/>
            </a:endParaRPr>
          </a:p>
          <a:p>
            <a:r>
              <a:rPr lang="en-US" sz="1200" kern="1200" dirty="0" smtClean="0">
                <a:solidFill>
                  <a:schemeClr val="tx1"/>
                </a:solidFill>
                <a:effectLst/>
                <a:latin typeface="+mn-lt"/>
                <a:ea typeface="+mn-ea"/>
                <a:cs typeface="+mn-cs"/>
              </a:rPr>
              <a:t>▶  Local Files (e.g. CSV, XML, LDAP, Excel) </a:t>
            </a:r>
            <a:endParaRPr lang="en-US" dirty="0" smtClean="0">
              <a:effectLst/>
            </a:endParaRPr>
          </a:p>
          <a:p>
            <a:r>
              <a:rPr lang="en-US" sz="1200" kern="1200" dirty="0" smtClean="0">
                <a:solidFill>
                  <a:schemeClr val="tx1"/>
                </a:solidFill>
                <a:effectLst/>
                <a:latin typeface="+mn-lt"/>
                <a:ea typeface="+mn-ea"/>
                <a:cs typeface="+mn-cs"/>
              </a:rPr>
              <a:t>▶  Local Databases (e.g. </a:t>
            </a:r>
            <a:r>
              <a:rPr lang="en-US" sz="1200" kern="1200" dirty="0" err="1" smtClean="0">
                <a:solidFill>
                  <a:schemeClr val="tx1"/>
                </a:solidFill>
                <a:effectLst/>
                <a:latin typeface="+mn-lt"/>
                <a:ea typeface="+mn-ea"/>
                <a:cs typeface="+mn-cs"/>
              </a:rPr>
              <a:t>Hadoop</a:t>
            </a:r>
            <a:r>
              <a:rPr lang="en-US" sz="1200" kern="1200" dirty="0" smtClean="0">
                <a:solidFill>
                  <a:schemeClr val="tx1"/>
                </a:solidFill>
                <a:effectLst/>
                <a:latin typeface="+mn-lt"/>
                <a:ea typeface="+mn-ea"/>
                <a:cs typeface="+mn-cs"/>
              </a:rPr>
              <a:t>, JDBC) </a:t>
            </a:r>
            <a:endParaRPr lang="en-US" dirty="0" smtClean="0">
              <a:effectLst/>
            </a:endParaRPr>
          </a:p>
          <a:p>
            <a:r>
              <a:rPr lang="en-US" sz="1200" kern="1200" dirty="0" smtClean="0">
                <a:solidFill>
                  <a:schemeClr val="tx1"/>
                </a:solidFill>
                <a:effectLst/>
                <a:latin typeface="+mn-lt"/>
                <a:ea typeface="+mn-ea"/>
                <a:cs typeface="+mn-cs"/>
              </a:rPr>
              <a:t>▶  Web Sources (e.g. HTTP, JSON, SOAP, REST) </a:t>
            </a:r>
            <a:endParaRPr lang="en-US" dirty="0" smtClean="0">
              <a:effectLst/>
            </a:endParaRPr>
          </a:p>
          <a:p>
            <a:r>
              <a:rPr lang="en-US" sz="1200" kern="1200" dirty="0" smtClean="0">
                <a:solidFill>
                  <a:schemeClr val="tx1"/>
                </a:solidFill>
                <a:effectLst/>
                <a:latin typeface="+mn-lt"/>
                <a:ea typeface="+mn-ea"/>
                <a:cs typeface="+mn-cs"/>
              </a:rPr>
              <a:t>▶  Cloud Services (e.g. Facebook, </a:t>
            </a:r>
            <a:r>
              <a:rPr lang="en-US" sz="1200" kern="1200" dirty="0" err="1" smtClean="0">
                <a:solidFill>
                  <a:schemeClr val="tx1"/>
                </a:solidFill>
                <a:effectLst/>
                <a:latin typeface="+mn-lt"/>
                <a:ea typeface="+mn-ea"/>
                <a:cs typeface="+mn-cs"/>
              </a:rPr>
              <a:t>Salesforce</a:t>
            </a:r>
            <a:r>
              <a:rPr lang="en-US" sz="1200" kern="1200" dirty="0" smtClean="0">
                <a:solidFill>
                  <a:schemeClr val="tx1"/>
                </a:solidFill>
                <a:effectLst/>
                <a:latin typeface="+mn-lt"/>
                <a:ea typeface="+mn-ea"/>
                <a:cs typeface="+mn-cs"/>
              </a:rPr>
              <a:t>, Google Analytics)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Plus </a:t>
            </a:r>
            <a:r>
              <a:rPr lang="en-US" sz="1200" kern="1200" dirty="0" smtClean="0">
                <a:solidFill>
                  <a:schemeClr val="tx1"/>
                </a:solidFill>
                <a:effectLst/>
                <a:latin typeface="+mn-lt"/>
                <a:ea typeface="+mn-ea"/>
                <a:cs typeface="+mn-cs"/>
              </a:rPr>
              <a:t>Others: Support various utility functions </a:t>
            </a:r>
            <a:endParaRPr lang="en-US" dirty="0" smtClean="0">
              <a:effectLst/>
            </a:endParaRPr>
          </a:p>
          <a:p>
            <a:endParaRPr lang="en-US" dirty="0" smtClean="0">
              <a:effectLst/>
            </a:endParaRPr>
          </a:p>
          <a:p>
            <a:endParaRPr lang="en-US" dirty="0"/>
          </a:p>
        </p:txBody>
      </p:sp>
    </p:spTree>
    <p:extLst>
      <p:ext uri="{BB962C8B-B14F-4D97-AF65-F5344CB8AC3E}">
        <p14:creationId xmlns:p14="http://schemas.microsoft.com/office/powerpoint/2010/main" val="38198667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developer.gooddata.com</a:t>
            </a:r>
            <a:r>
              <a:rPr lang="en-US" dirty="0" smtClean="0"/>
              <a:t>/article/paging-using-the-</a:t>
            </a:r>
            <a:r>
              <a:rPr lang="en-US" dirty="0" err="1" smtClean="0"/>
              <a:t>cloudconnect</a:t>
            </a:r>
            <a:r>
              <a:rPr lang="en-US" dirty="0" smtClean="0"/>
              <a:t>-rest-</a:t>
            </a:r>
            <a:r>
              <a:rPr lang="en-US" dirty="0" smtClean="0"/>
              <a:t>connector</a:t>
            </a:r>
            <a:endParaRPr lang="ru-RU" dirty="0" smtClean="0"/>
          </a:p>
          <a:p>
            <a:r>
              <a:rPr lang="en-US" dirty="0" smtClean="0"/>
              <a:t>Challenge:</a:t>
            </a:r>
            <a:r>
              <a:rPr lang="en-US" baseline="0" dirty="0" smtClean="0"/>
              <a:t> big amount of data coming from social network.</a:t>
            </a:r>
          </a:p>
          <a:p>
            <a:r>
              <a:rPr lang="en-US" baseline="0" dirty="0" smtClean="0"/>
              <a:t>Approach: Use pagination to avoid memory overflow</a:t>
            </a:r>
            <a:endParaRPr lang="en-US" dirty="0"/>
          </a:p>
        </p:txBody>
      </p:sp>
    </p:spTree>
    <p:extLst>
      <p:ext uri="{BB962C8B-B14F-4D97-AF65-F5344CB8AC3E}">
        <p14:creationId xmlns:p14="http://schemas.microsoft.com/office/powerpoint/2010/main" val="12461314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CloudConnecthasover25transformersfor: </a:t>
            </a:r>
            <a:endParaRPr lang="en-US" dirty="0" smtClean="0">
              <a:effectLst/>
            </a:endParaRPr>
          </a:p>
          <a:p>
            <a:r>
              <a:rPr lang="en-US" sz="1200" kern="1200" dirty="0" smtClean="0">
                <a:solidFill>
                  <a:schemeClr val="tx1"/>
                </a:solidFill>
                <a:effectLst/>
                <a:latin typeface="+mn-lt"/>
                <a:ea typeface="+mn-ea"/>
                <a:cs typeface="+mn-cs"/>
              </a:rPr>
              <a:t>▶  Reformatting </a:t>
            </a:r>
            <a:endParaRPr lang="en-US" dirty="0" smtClean="0">
              <a:effectLst/>
            </a:endParaRPr>
          </a:p>
          <a:p>
            <a:r>
              <a:rPr lang="en-US" sz="1200" kern="1200" dirty="0" smtClean="0">
                <a:solidFill>
                  <a:schemeClr val="tx1"/>
                </a:solidFill>
                <a:effectLst/>
                <a:latin typeface="+mn-lt"/>
                <a:ea typeface="+mn-ea"/>
                <a:cs typeface="+mn-cs"/>
              </a:rPr>
              <a:t>▶  Filtering </a:t>
            </a:r>
            <a:endParaRPr lang="en-US" dirty="0" smtClean="0">
              <a:effectLst/>
            </a:endParaRPr>
          </a:p>
          <a:p>
            <a:r>
              <a:rPr lang="en-US" sz="1200" kern="1200" dirty="0" smtClean="0">
                <a:solidFill>
                  <a:schemeClr val="tx1"/>
                </a:solidFill>
                <a:effectLst/>
                <a:latin typeface="+mn-lt"/>
                <a:ea typeface="+mn-ea"/>
                <a:cs typeface="+mn-cs"/>
              </a:rPr>
              <a:t>▶  Sorting </a:t>
            </a:r>
            <a:endParaRPr lang="en-US" dirty="0" smtClean="0">
              <a:effectLst/>
            </a:endParaRPr>
          </a:p>
          <a:p>
            <a:r>
              <a:rPr lang="en-US" sz="1200" kern="1200" dirty="0" smtClean="0">
                <a:solidFill>
                  <a:schemeClr val="tx1"/>
                </a:solidFill>
                <a:effectLst/>
                <a:latin typeface="+mn-lt"/>
                <a:ea typeface="+mn-ea"/>
                <a:cs typeface="+mn-cs"/>
              </a:rPr>
              <a:t>▶  Merging </a:t>
            </a:r>
            <a:endParaRPr lang="en-US" dirty="0" smtClean="0">
              <a:effectLst/>
            </a:endParaRPr>
          </a:p>
          <a:p>
            <a:r>
              <a:rPr lang="en-US" sz="1200" kern="1200" dirty="0" smtClean="0">
                <a:solidFill>
                  <a:schemeClr val="tx1"/>
                </a:solidFill>
                <a:effectLst/>
                <a:latin typeface="+mn-lt"/>
                <a:ea typeface="+mn-ea"/>
                <a:cs typeface="+mn-cs"/>
              </a:rPr>
              <a:t>▶  Lookups </a:t>
            </a:r>
            <a:endParaRPr lang="en-US" dirty="0" smtClean="0">
              <a:effectLst/>
            </a:endParaRPr>
          </a:p>
          <a:p>
            <a:r>
              <a:rPr lang="en-US" sz="1200" kern="1200" dirty="0" smtClean="0">
                <a:solidFill>
                  <a:schemeClr val="tx1"/>
                </a:solidFill>
                <a:effectLst/>
                <a:latin typeface="+mn-lt"/>
                <a:ea typeface="+mn-ea"/>
                <a:cs typeface="+mn-cs"/>
              </a:rPr>
              <a:t>▶  Joining </a:t>
            </a:r>
            <a:endParaRPr lang="en-US" dirty="0" smtClean="0">
              <a:effectLst/>
            </a:endParaRPr>
          </a:p>
          <a:p>
            <a:r>
              <a:rPr lang="en-US" sz="1200" kern="1200" dirty="0" smtClean="0">
                <a:solidFill>
                  <a:schemeClr val="tx1"/>
                </a:solidFill>
                <a:effectLst/>
                <a:latin typeface="+mn-lt"/>
                <a:ea typeface="+mn-ea"/>
                <a:cs typeface="+mn-cs"/>
              </a:rPr>
              <a:t>▶  And others... </a:t>
            </a:r>
            <a:endParaRPr lang="en-US" dirty="0" smtClean="0">
              <a:effectLst/>
            </a:endParaRPr>
          </a:p>
          <a:p>
            <a:r>
              <a:rPr lang="en-US" sz="1200" kern="1200" dirty="0" smtClean="0">
                <a:solidFill>
                  <a:schemeClr val="tx1"/>
                </a:solidFill>
                <a:effectLst/>
                <a:latin typeface="+mn-lt"/>
                <a:ea typeface="+mn-ea"/>
                <a:cs typeface="+mn-cs"/>
              </a:rPr>
              <a:t>▶ CTL2: </a:t>
            </a:r>
            <a:endParaRPr lang="en-US" dirty="0" smtClean="0">
              <a:effectLst/>
            </a:endParaRPr>
          </a:p>
          <a:p>
            <a:r>
              <a:rPr lang="en-US" sz="1200" kern="1200" dirty="0" smtClean="0">
                <a:solidFill>
                  <a:schemeClr val="tx1"/>
                </a:solidFill>
                <a:effectLst/>
                <a:latin typeface="+mn-lt"/>
                <a:ea typeface="+mn-ea"/>
                <a:cs typeface="+mn-cs"/>
              </a:rPr>
              <a:t>▶  Specialized scripting language </a:t>
            </a:r>
            <a:endParaRPr lang="en-US" dirty="0" smtClean="0">
              <a:effectLst/>
            </a:endParaRPr>
          </a:p>
          <a:p>
            <a:r>
              <a:rPr lang="en-US" sz="1200" kern="1200" dirty="0" smtClean="0">
                <a:solidFill>
                  <a:schemeClr val="tx1"/>
                </a:solidFill>
                <a:effectLst/>
                <a:latin typeface="+mn-lt"/>
                <a:ea typeface="+mn-ea"/>
                <a:cs typeface="+mn-cs"/>
              </a:rPr>
              <a:t>▶  Provides powerful customization capability</a:t>
            </a:r>
            <a:endParaRPr lang="en-US" dirty="0" smtClean="0">
              <a:effectLst/>
            </a:endParaRPr>
          </a:p>
          <a:p>
            <a:endParaRPr lang="en-US" dirty="0"/>
          </a:p>
        </p:txBody>
      </p:sp>
    </p:spTree>
    <p:extLst>
      <p:ext uri="{BB962C8B-B14F-4D97-AF65-F5344CB8AC3E}">
        <p14:creationId xmlns:p14="http://schemas.microsoft.com/office/powerpoint/2010/main" val="38844564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GoodDatahaswritersfor</a:t>
            </a:r>
            <a:r>
              <a:rPr lang="en-US" sz="1200" kern="1200" dirty="0" smtClean="0">
                <a:solidFill>
                  <a:schemeClr val="tx1"/>
                </a:solidFill>
                <a:effectLst/>
                <a:latin typeface="+mn-lt"/>
                <a:ea typeface="+mn-ea"/>
                <a:cs typeface="+mn-cs"/>
              </a:rPr>
              <a:t>: </a:t>
            </a:r>
            <a:endParaRPr lang="en-US" dirty="0" smtClean="0">
              <a:effectLst/>
            </a:endParaRPr>
          </a:p>
          <a:p>
            <a:r>
              <a:rPr lang="en-US" sz="1200" kern="1200" dirty="0" smtClean="0">
                <a:solidFill>
                  <a:schemeClr val="tx1"/>
                </a:solidFill>
                <a:effectLst/>
                <a:latin typeface="+mn-lt"/>
                <a:ea typeface="+mn-ea"/>
                <a:cs typeface="+mn-cs"/>
              </a:rPr>
              <a:t>▶  CSV files (convenient for testing ETL flows) </a:t>
            </a:r>
            <a:endParaRPr lang="en-US" dirty="0" smtClean="0">
              <a:effectLst/>
            </a:endParaRPr>
          </a:p>
          <a:p>
            <a:r>
              <a:rPr lang="en-US" sz="1200" kern="1200" dirty="0" smtClean="0">
                <a:solidFill>
                  <a:schemeClr val="tx1"/>
                </a:solidFill>
                <a:effectLst/>
                <a:latin typeface="+mn-lt"/>
                <a:ea typeface="+mn-ea"/>
                <a:cs typeface="+mn-cs"/>
              </a:rPr>
              <a:t>▶  GD Datasets – the GD Writer uploads data directly to your cloud-based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project </a:t>
            </a:r>
            <a:endParaRPr lang="en-US" dirty="0" smtClean="0">
              <a:effectLst/>
            </a:endParaRPr>
          </a:p>
          <a:p>
            <a:r>
              <a:rPr lang="en-US" sz="1200" kern="1200" dirty="0" smtClean="0">
                <a:solidFill>
                  <a:schemeClr val="tx1"/>
                </a:solidFill>
                <a:effectLst/>
                <a:latin typeface="+mn-lt"/>
                <a:ea typeface="+mn-ea"/>
                <a:cs typeface="+mn-cs"/>
              </a:rPr>
              <a:t>▶  Trash (useful for testing) </a:t>
            </a:r>
            <a:endParaRPr lang="en-US" dirty="0">
              <a:effectLst/>
            </a:endParaRPr>
          </a:p>
        </p:txBody>
      </p:sp>
    </p:spTree>
    <p:extLst>
      <p:ext uri="{BB962C8B-B14F-4D97-AF65-F5344CB8AC3E}">
        <p14:creationId xmlns:p14="http://schemas.microsoft.com/office/powerpoint/2010/main" val="3884456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developer.gooddata.com</a:t>
            </a:r>
            <a:r>
              <a:rPr lang="en-US" dirty="0" smtClean="0"/>
              <a:t>/article/project-specific-storage</a:t>
            </a:r>
          </a:p>
          <a:p>
            <a:r>
              <a:rPr lang="en-US" dirty="0" smtClean="0"/>
              <a:t>https://</a:t>
            </a:r>
            <a:r>
              <a:rPr lang="en-US" dirty="0" err="1" smtClean="0"/>
              <a:t>developer.gooddata.com</a:t>
            </a:r>
            <a:r>
              <a:rPr lang="en-US" dirty="0" smtClean="0"/>
              <a:t>/article/how-to-provision-</a:t>
            </a:r>
            <a:r>
              <a:rPr lang="en-US" dirty="0" err="1" smtClean="0"/>
              <a:t>gooddata</a:t>
            </a:r>
            <a:r>
              <a:rPr lang="en-US" dirty="0" smtClean="0"/>
              <a:t>-projects-</a:t>
            </a:r>
            <a:r>
              <a:rPr lang="en-US" dirty="0" err="1" smtClean="0"/>
              <a:t>programatically</a:t>
            </a:r>
            <a:endParaRPr lang="en-US" dirty="0"/>
          </a:p>
        </p:txBody>
      </p:sp>
    </p:spTree>
    <p:extLst>
      <p:ext uri="{BB962C8B-B14F-4D97-AF65-F5344CB8AC3E}">
        <p14:creationId xmlns:p14="http://schemas.microsoft.com/office/powerpoint/2010/main" val="301045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econsultancy.com</a:t>
            </a:r>
            <a:r>
              <a:rPr lang="en-US" dirty="0" smtClean="0"/>
              <a:t>/blog/64701-why-is-ford-s-social-media-strategy-so-good/</a:t>
            </a:r>
            <a:endParaRPr lang="en-US" dirty="0"/>
          </a:p>
        </p:txBody>
      </p:sp>
    </p:spTree>
    <p:extLst>
      <p:ext uri="{BB962C8B-B14F-4D97-AF65-F5344CB8AC3E}">
        <p14:creationId xmlns:p14="http://schemas.microsoft.com/office/powerpoint/2010/main" val="1652638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ProjectStructures.htm</a:t>
            </a:r>
            <a:endParaRPr lang="en-US" dirty="0" smtClean="0"/>
          </a:p>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Default.htm#GettingStarted</a:t>
            </a:r>
            <a:r>
              <a:rPr lang="en-US" dirty="0" smtClean="0"/>
              <a:t>/</a:t>
            </a:r>
            <a:r>
              <a:rPr lang="en-US" dirty="0" err="1" smtClean="0"/>
              <a:t>GettingStartedwithCloudConnect.htm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ETL graphs are deployed, we need to schedule, monitor and manage them. </a:t>
            </a:r>
            <a:endParaRPr lang="en-US" dirty="0" smtClean="0">
              <a:effectLst/>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the diagram below, you can see the relationships between the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Platforms and how objects that you author in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are published and integrated into the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Platform. </a:t>
            </a:r>
            <a:endParaRPr lang="en-US" dirty="0" smtClean="0"/>
          </a:p>
          <a:p>
            <a:endParaRPr lang="en-US" dirty="0" smtClean="0"/>
          </a:p>
          <a:p>
            <a:r>
              <a:rPr lang="en-US" sz="1200" kern="1200" dirty="0" smtClean="0">
                <a:solidFill>
                  <a:schemeClr val="tx1"/>
                </a:solidFill>
                <a:effectLst/>
                <a:latin typeface="+mn-lt"/>
                <a:ea typeface="+mn-ea"/>
                <a:cs typeface="+mn-cs"/>
              </a:rPr>
              <a:t>Through the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platform, you build and publish </a:t>
            </a:r>
            <a:r>
              <a:rPr lang="en-US" sz="1200" b="1" kern="1200" dirty="0" err="1" smtClean="0">
                <a:solidFill>
                  <a:schemeClr val="tx1"/>
                </a:solidFill>
                <a:effectLst/>
                <a:latin typeface="+mn-lt"/>
                <a:ea typeface="+mn-ea"/>
                <a:cs typeface="+mn-cs"/>
              </a:rPr>
              <a:t>CloudConnect</a:t>
            </a:r>
            <a:r>
              <a:rPr lang="en-US" sz="1200" b="1" kern="1200" dirty="0" smtClean="0">
                <a:solidFill>
                  <a:schemeClr val="tx1"/>
                </a:solidFill>
                <a:effectLst/>
                <a:latin typeface="+mn-lt"/>
                <a:ea typeface="+mn-ea"/>
                <a:cs typeface="+mn-cs"/>
              </a:rPr>
              <a:t> projects</a:t>
            </a:r>
            <a:r>
              <a:rPr lang="en-US" sz="1200" kern="1200" dirty="0" smtClean="0">
                <a:solidFill>
                  <a:schemeClr val="tx1"/>
                </a:solidFill>
                <a:effectLst/>
                <a:latin typeface="+mn-lt"/>
                <a:ea typeface="+mn-ea"/>
                <a:cs typeface="+mn-cs"/>
              </a:rPr>
              <a:t>. These projects contain the </a:t>
            </a:r>
            <a:r>
              <a:rPr lang="en-US" sz="1200" b="1" kern="1200" dirty="0" smtClean="0">
                <a:solidFill>
                  <a:schemeClr val="tx1"/>
                </a:solidFill>
                <a:effectLst/>
                <a:latin typeface="+mn-lt"/>
                <a:ea typeface="+mn-ea"/>
                <a:cs typeface="+mn-cs"/>
              </a:rPr>
              <a:t>ETL graphs </a:t>
            </a:r>
            <a:r>
              <a:rPr lang="en-US" sz="1200" kern="1200" dirty="0" smtClean="0">
                <a:solidFill>
                  <a:schemeClr val="tx1"/>
                </a:solidFill>
                <a:effectLst/>
                <a:latin typeface="+mn-lt"/>
                <a:ea typeface="+mn-ea"/>
                <a:cs typeface="+mn-cs"/>
              </a:rPr>
              <a:t>and logical data model for your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projects and are authored in the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Designer and LDM Modeler components of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respectively. </a:t>
            </a:r>
            <a:endParaRPr lang="en-US" dirty="0" smtClean="0"/>
          </a:p>
          <a:p>
            <a:r>
              <a:rPr lang="en-US" sz="1200" dirty="0" smtClean="0">
                <a:effectLst/>
                <a:latin typeface="Wingdings"/>
              </a:rPr>
              <a:t>l </a:t>
            </a:r>
            <a:r>
              <a:rPr lang="en-US" sz="1200" kern="1200" dirty="0" smtClean="0">
                <a:solidFill>
                  <a:schemeClr val="tx1"/>
                </a:solidFill>
                <a:effectLst/>
                <a:latin typeface="+mn-lt"/>
                <a:ea typeface="+mn-ea"/>
                <a:cs typeface="+mn-cs"/>
              </a:rPr>
              <a:t>WhenyouarefinishedbuildingyourCloudConnectproject,youassociateit with a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project and then publish it to that project for use. During publication, the MAQL DDL statements that are visible in the MAQL tab of the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Designer are executed within the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Platform to build the runtime version of the LDM. </a:t>
            </a:r>
            <a:endParaRPr lang="en-US" dirty="0" smtClean="0"/>
          </a:p>
          <a:p>
            <a:r>
              <a:rPr lang="en-US" sz="1200" dirty="0" smtClean="0">
                <a:effectLst/>
                <a:latin typeface="Wingdings"/>
              </a:rPr>
              <a:t>l </a:t>
            </a:r>
            <a:r>
              <a:rPr lang="en-US" sz="1200" kern="1200" dirty="0" smtClean="0">
                <a:solidFill>
                  <a:schemeClr val="tx1"/>
                </a:solidFill>
                <a:effectLst/>
                <a:latin typeface="+mn-lt"/>
                <a:ea typeface="+mn-ea"/>
                <a:cs typeface="+mn-cs"/>
              </a:rPr>
              <a:t>The final step of the MAQL DDL script is to synchronize the updated LDM with the physical data model. This step makes the necessary changes to the PDM to synchronize it with the updated version of the LDM, including the removal of any data and metadata that is in conflict with the changes. </a:t>
            </a:r>
            <a:endParaRPr lang="en-US" dirty="0" smtClean="0"/>
          </a:p>
          <a:p>
            <a:r>
              <a:rPr lang="en-US" sz="1200" dirty="0" smtClean="0">
                <a:effectLst/>
                <a:latin typeface="Wingdings"/>
              </a:rPr>
              <a:t>l </a:t>
            </a:r>
            <a:r>
              <a:rPr lang="en-US" sz="1200" kern="1200" dirty="0" err="1" smtClean="0">
                <a:solidFill>
                  <a:schemeClr val="tx1"/>
                </a:solidFill>
                <a:effectLst/>
                <a:latin typeface="+mn-lt"/>
                <a:ea typeface="+mn-ea"/>
                <a:cs typeface="+mn-cs"/>
              </a:rPr>
              <a:t>WhenanETLgraphispublishedtotheGoodDataPlatform,itmustbe</a:t>
            </a:r>
            <a:r>
              <a:rPr lang="en-US" sz="1200" kern="1200" dirty="0" smtClean="0">
                <a:solidFill>
                  <a:schemeClr val="tx1"/>
                </a:solidFill>
                <a:effectLst/>
                <a:latin typeface="+mn-lt"/>
                <a:ea typeface="+mn-ea"/>
                <a:cs typeface="+mn-cs"/>
              </a:rPr>
              <a:t> associated with a schedule and possibly other graphs and their schedules into an entity called a process. Through a web interface, you can define the schedules for the ETL graphs that have been loaded into your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projects. See Data Integration Console User Manual (PDF). </a:t>
            </a:r>
            <a:endParaRPr lang="en-US" dirty="0" smtClean="0"/>
          </a:p>
          <a:p>
            <a:r>
              <a:rPr lang="en-US" sz="1200" dirty="0" smtClean="0">
                <a:effectLst/>
                <a:latin typeface="Wingdings"/>
              </a:rPr>
              <a:t>l </a:t>
            </a:r>
            <a:r>
              <a:rPr lang="en-US" sz="1200" kern="1200" dirty="0" smtClean="0">
                <a:solidFill>
                  <a:schemeClr val="tx1"/>
                </a:solidFill>
                <a:effectLst/>
                <a:latin typeface="+mn-lt"/>
                <a:ea typeface="+mn-ea"/>
                <a:cs typeface="+mn-cs"/>
              </a:rPr>
              <a:t>Created through the </a:t>
            </a:r>
            <a:r>
              <a:rPr lang="en-US" sz="1200" kern="1200" dirty="0" err="1" smtClean="0">
                <a:solidFill>
                  <a:schemeClr val="tx1"/>
                </a:solidFill>
                <a:effectLst/>
                <a:latin typeface="+mn-lt"/>
                <a:ea typeface="+mn-ea"/>
                <a:cs typeface="+mn-cs"/>
              </a:rPr>
              <a:t>GoodData</a:t>
            </a:r>
            <a:r>
              <a:rPr lang="en-US" sz="1200" kern="1200" dirty="0" smtClean="0">
                <a:solidFill>
                  <a:schemeClr val="tx1"/>
                </a:solidFill>
                <a:effectLst/>
                <a:latin typeface="+mn-lt"/>
                <a:ea typeface="+mn-ea"/>
                <a:cs typeface="+mn-cs"/>
              </a:rPr>
              <a:t> Portal, </a:t>
            </a:r>
            <a:r>
              <a:rPr lang="en-US" sz="1200" b="1" kern="1200" dirty="0" err="1" smtClean="0">
                <a:solidFill>
                  <a:schemeClr val="tx1"/>
                </a:solidFill>
                <a:effectLst/>
                <a:latin typeface="+mn-lt"/>
                <a:ea typeface="+mn-ea"/>
                <a:cs typeface="+mn-cs"/>
              </a:rPr>
              <a:t>GoodData</a:t>
            </a:r>
            <a:r>
              <a:rPr lang="en-US" sz="1200" b="1" kern="1200" dirty="0" smtClean="0">
                <a:solidFill>
                  <a:schemeClr val="tx1"/>
                </a:solidFill>
                <a:effectLst/>
                <a:latin typeface="+mn-lt"/>
                <a:ea typeface="+mn-ea"/>
                <a:cs typeface="+mn-cs"/>
              </a:rPr>
              <a:t> projects </a:t>
            </a:r>
            <a:r>
              <a:rPr lang="en-US" sz="1200" kern="1200" dirty="0" smtClean="0">
                <a:solidFill>
                  <a:schemeClr val="tx1"/>
                </a:solidFill>
                <a:effectLst/>
                <a:latin typeface="+mn-lt"/>
                <a:ea typeface="+mn-ea"/>
                <a:cs typeface="+mn-cs"/>
              </a:rPr>
              <a:t>contain the metrics, reports, and dashboards that rely on the data that is supplied based on the objects you define in your </a:t>
            </a:r>
            <a:r>
              <a:rPr lang="en-US" sz="1200" kern="1200" dirty="0" err="1" smtClean="0">
                <a:solidFill>
                  <a:schemeClr val="tx1"/>
                </a:solidFill>
                <a:effectLst/>
                <a:latin typeface="+mn-lt"/>
                <a:ea typeface="+mn-ea"/>
                <a:cs typeface="+mn-cs"/>
              </a:rPr>
              <a:t>CloudConnect</a:t>
            </a:r>
            <a:r>
              <a:rPr lang="en-US" sz="1200" kern="1200" dirty="0" smtClean="0">
                <a:solidFill>
                  <a:schemeClr val="tx1"/>
                </a:solidFill>
                <a:effectLst/>
                <a:latin typeface="+mn-lt"/>
                <a:ea typeface="+mn-ea"/>
                <a:cs typeface="+mn-cs"/>
              </a:rPr>
              <a:t> projects. These components are not represented in the above diagram. </a:t>
            </a:r>
            <a:endParaRPr lang="en-US" dirty="0" smtClean="0"/>
          </a:p>
          <a:p>
            <a:endParaRPr lang="en-US" dirty="0"/>
          </a:p>
        </p:txBody>
      </p:sp>
    </p:spTree>
    <p:extLst>
      <p:ext uri="{BB962C8B-B14F-4D97-AF65-F5344CB8AC3E}">
        <p14:creationId xmlns:p14="http://schemas.microsoft.com/office/powerpoint/2010/main" val="28832151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Default.htm#DICUserManual</a:t>
            </a:r>
            <a:r>
              <a:rPr lang="en-US" dirty="0" smtClean="0"/>
              <a:t>/DISC-</a:t>
            </a:r>
            <a:r>
              <a:rPr lang="en-US" dirty="0" err="1" smtClean="0"/>
              <a:t>ProjectDetailsScreen.htm</a:t>
            </a:r>
            <a:endParaRPr lang="en-US" dirty="0"/>
          </a:p>
        </p:txBody>
      </p:sp>
    </p:spTree>
    <p:extLst>
      <p:ext uri="{BB962C8B-B14F-4D97-AF65-F5344CB8AC3E}">
        <p14:creationId xmlns:p14="http://schemas.microsoft.com/office/powerpoint/2010/main" val="305998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developer.gooddata.com</a:t>
            </a:r>
            <a:r>
              <a:rPr lang="en-US" dirty="0" smtClean="0"/>
              <a:t>/blog/introducing-</a:t>
            </a:r>
            <a:r>
              <a:rPr lang="en-US" dirty="0" err="1" smtClean="0"/>
              <a:t>gooddata</a:t>
            </a:r>
            <a:r>
              <a:rPr lang="en-US" dirty="0" smtClean="0"/>
              <a:t>-labs</a:t>
            </a:r>
          </a:p>
          <a:p>
            <a:r>
              <a:rPr lang="en-US" dirty="0" smtClean="0"/>
              <a:t>GD Labs is a dashboard that presents all the applications, tools, automation workflows etc. in one place. It uses only public API to access</a:t>
            </a:r>
            <a:r>
              <a:rPr lang="en-US" baseline="0" dirty="0" smtClean="0"/>
              <a:t> the platform functionality. Currently its repository is open to all GD employees. Each app can be a simple </a:t>
            </a:r>
            <a:r>
              <a:rPr lang="en-US" baseline="0" dirty="0" err="1" smtClean="0"/>
              <a:t>javascript</a:t>
            </a:r>
            <a:r>
              <a:rPr lang="en-US" baseline="0" dirty="0" smtClean="0"/>
              <a:t>/</a:t>
            </a:r>
            <a:r>
              <a:rPr lang="en-US" baseline="0" dirty="0" err="1" smtClean="0"/>
              <a:t>jQuery</a:t>
            </a:r>
            <a:r>
              <a:rPr lang="en-US" baseline="0" dirty="0" smtClean="0"/>
              <a:t> application or more advanced </a:t>
            </a:r>
            <a:r>
              <a:rPr lang="en-US" baseline="0" dirty="0" err="1" smtClean="0"/>
              <a:t>Ember.js</a:t>
            </a:r>
            <a:r>
              <a:rPr lang="en-US" baseline="0" dirty="0" smtClean="0"/>
              <a:t> app.</a:t>
            </a:r>
            <a:endParaRPr lang="en-US" dirty="0" smtClean="0"/>
          </a:p>
        </p:txBody>
      </p:sp>
    </p:spTree>
    <p:extLst>
      <p:ext uri="{BB962C8B-B14F-4D97-AF65-F5344CB8AC3E}">
        <p14:creationId xmlns:p14="http://schemas.microsoft.com/office/powerpoint/2010/main" val="11286325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developer.gooddata.com</a:t>
            </a:r>
            <a:r>
              <a:rPr lang="en-US" dirty="0" smtClean="0"/>
              <a:t>/article/</a:t>
            </a:r>
            <a:r>
              <a:rPr lang="en-US" dirty="0" err="1" smtClean="0"/>
              <a:t>gooddata</a:t>
            </a:r>
            <a:r>
              <a:rPr lang="en-US" dirty="0" smtClean="0"/>
              <a:t>-extension-tool-for-</a:t>
            </a:r>
            <a:r>
              <a:rPr lang="en-US" dirty="0" smtClean="0"/>
              <a:t>chrome</a:t>
            </a:r>
          </a:p>
          <a:p>
            <a:r>
              <a:rPr lang="en-US" dirty="0" smtClean="0"/>
              <a:t>http://</a:t>
            </a:r>
            <a:r>
              <a:rPr lang="en-US" dirty="0" err="1" smtClean="0"/>
              <a:t>developer.gooddata.com</a:t>
            </a:r>
            <a:r>
              <a:rPr lang="en-US" dirty="0" smtClean="0"/>
              <a:t>/blog/advanced-report-definition-tools</a:t>
            </a:r>
            <a:endParaRPr lang="en-US" dirty="0"/>
          </a:p>
        </p:txBody>
      </p:sp>
    </p:spTree>
    <p:extLst>
      <p:ext uri="{BB962C8B-B14F-4D97-AF65-F5344CB8AC3E}">
        <p14:creationId xmlns:p14="http://schemas.microsoft.com/office/powerpoint/2010/main" val="3707545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Tell about our SDK with </a:t>
            </a:r>
            <a:r>
              <a:rPr lang="en-US" dirty="0" err="1" smtClean="0"/>
              <a:t>CloudConnect</a:t>
            </a:r>
            <a:endParaRPr lang="en-US" dirty="0"/>
          </a:p>
        </p:txBody>
      </p:sp>
    </p:spTree>
    <p:extLst>
      <p:ext uri="{BB962C8B-B14F-4D97-AF65-F5344CB8AC3E}">
        <p14:creationId xmlns:p14="http://schemas.microsoft.com/office/powerpoint/2010/main" val="2435835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developer.gooddata.com</a:t>
            </a:r>
            <a:r>
              <a:rPr lang="en-US" dirty="0" smtClean="0"/>
              <a:t>/ruby-cookbook#_</a:t>
            </a:r>
            <a:r>
              <a:rPr lang="en-US" dirty="0" err="1" smtClean="0"/>
              <a:t>connecting_to_different_server</a:t>
            </a:r>
            <a:endParaRPr lang="en-US" dirty="0"/>
          </a:p>
        </p:txBody>
      </p:sp>
    </p:spTree>
    <p:extLst>
      <p:ext uri="{BB962C8B-B14F-4D97-AF65-F5344CB8AC3E}">
        <p14:creationId xmlns:p14="http://schemas.microsoft.com/office/powerpoint/2010/main" val="484479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Visualization SDK helps you to integrate your </a:t>
            </a:r>
            <a:r>
              <a:rPr lang="en-US" dirty="0" err="1" smtClean="0"/>
              <a:t>GoodData</a:t>
            </a:r>
            <a:r>
              <a:rPr lang="en-US" dirty="0" smtClean="0"/>
              <a:t> dashboards with libraries like D3.js to create your own unique visualizations and widgets</a:t>
            </a:r>
            <a:r>
              <a:rPr lang="en-US" baseline="0" dirty="0" smtClean="0"/>
              <a:t> that could be built in GD dashboard as web content.</a:t>
            </a:r>
            <a:endParaRPr lang="en-US" dirty="0"/>
          </a:p>
        </p:txBody>
      </p:sp>
    </p:spTree>
    <p:extLst>
      <p:ext uri="{BB962C8B-B14F-4D97-AF65-F5344CB8AC3E}">
        <p14:creationId xmlns:p14="http://schemas.microsoft.com/office/powerpoint/2010/main" val="27576305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smtClean="0"/>
              <a:t>Challenge</a:t>
            </a:r>
            <a:r>
              <a:rPr lang="en-US" dirty="0" smtClean="0"/>
              <a:t>:</a:t>
            </a:r>
            <a:r>
              <a:rPr lang="uk-UA" dirty="0" smtClean="0"/>
              <a:t> </a:t>
            </a:r>
            <a:r>
              <a:rPr lang="en-US" dirty="0" smtClean="0"/>
              <a:t>Image/video thumbnail should be shown in the list of messages.</a:t>
            </a:r>
          </a:p>
          <a:p>
            <a:r>
              <a:rPr lang="en-US" b="1" u="sng" dirty="0" smtClean="0"/>
              <a:t>Approach</a:t>
            </a:r>
            <a:r>
              <a:rPr lang="en-US" dirty="0" smtClean="0"/>
              <a:t>: Use “</a:t>
            </a:r>
            <a:r>
              <a:rPr lang="en-US" dirty="0" err="1" smtClean="0"/>
              <a:t>Thumbnailator</a:t>
            </a:r>
            <a:r>
              <a:rPr lang="en-US" dirty="0" smtClean="0"/>
              <a:t>” (</a:t>
            </a:r>
            <a:r>
              <a:rPr lang="en-US" dirty="0" smtClean="0">
                <a:hlinkClick r:id="rId3"/>
              </a:rPr>
              <a:t>http://projects.coobird.net/thumbnailator/</a:t>
            </a:r>
            <a:r>
              <a:rPr lang="en-US" dirty="0" smtClean="0"/>
              <a:t>) to create thumbnail for images. For video – social network APIs provide information about published video including thumbnail. To get this information message import is scheduled to get this information. When exiting message is imported information about it is updated in database. </a:t>
            </a:r>
            <a:endParaRPr lang="en-US" b="1" u="sng" dirty="0" smtClean="0"/>
          </a:p>
          <a:p>
            <a:r>
              <a:rPr lang="en-US" b="1" u="sng" dirty="0" smtClean="0"/>
              <a:t>Note</a:t>
            </a:r>
            <a:r>
              <a:rPr lang="en-US" dirty="0" smtClean="0"/>
              <a:t>: All thumbnails are uploaded to Amazon S3 and URL of uploaded image is saved into database</a:t>
            </a:r>
            <a:endParaRPr lang="en-US" dirty="0"/>
          </a:p>
        </p:txBody>
      </p:sp>
    </p:spTree>
    <p:extLst>
      <p:ext uri="{BB962C8B-B14F-4D97-AF65-F5344CB8AC3E}">
        <p14:creationId xmlns:p14="http://schemas.microsoft.com/office/powerpoint/2010/main" val="3683672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simplymeasured.com</a:t>
            </a:r>
            <a:r>
              <a:rPr lang="en-US" dirty="0" smtClean="0"/>
              <a:t>/blog/2014/08/05/why-cross-channel-measurement-is-a-problem-for-social-marketers/</a:t>
            </a:r>
            <a:endParaRPr lang="en-US" dirty="0"/>
          </a:p>
        </p:txBody>
      </p:sp>
    </p:spTree>
    <p:extLst>
      <p:ext uri="{BB962C8B-B14F-4D97-AF65-F5344CB8AC3E}">
        <p14:creationId xmlns:p14="http://schemas.microsoft.com/office/powerpoint/2010/main" val="1170386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Default.htm#PlatReqGuide</a:t>
            </a:r>
            <a:r>
              <a:rPr lang="en-US" dirty="0" smtClean="0"/>
              <a:t>/</a:t>
            </a:r>
            <a:r>
              <a:rPr lang="en-US" dirty="0" err="1" smtClean="0"/>
              <a:t>ArchitecturePrinciples.htm</a:t>
            </a:r>
            <a:endParaRPr lang="en-US" dirty="0"/>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Platform is hosted in a multi-tenant environment, which enables superior sharing of resources across customers and is already scaled to service hundreds of thousands of customer projects. Instead of deploying a solution to an individual server,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allows the sharing of hardware resources, as well as the services of the platform, and passes the cost savings to the customers.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By design, platform components with which the user interacts are abstracted from the rest of the platform, which enables continuous iteration and improvement on the underlying execution environment without requiring changes in customer data or projects. Examples:</a:t>
            </a:r>
          </a:p>
          <a:p>
            <a:r>
              <a:rPr lang="en-US" sz="1200" kern="1200" dirty="0" smtClean="0">
                <a:solidFill>
                  <a:schemeClr val="tx1"/>
                </a:solidFill>
                <a:latin typeface="+mn-lt"/>
                <a:ea typeface="+mn-ea"/>
                <a:cs typeface="+mn-cs"/>
              </a:rPr>
              <a:t>Logical data model is separated from the physical data model. So,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can continue to enhance and tune the physical data model, while maintaining the interface between the logical data model and physical data model. In this manner, data modelers can continue to iterate on the relationships of the data model without worrying about rebuilding the physical data model.</a:t>
            </a:r>
          </a:p>
          <a:p>
            <a:r>
              <a:rPr lang="en-US" sz="1200" kern="1200" dirty="0" smtClean="0">
                <a:solidFill>
                  <a:schemeClr val="tx1"/>
                </a:solidFill>
                <a:latin typeface="+mn-lt"/>
                <a:ea typeface="+mn-ea"/>
                <a:cs typeface="+mn-cs"/>
              </a:rPr>
              <a:t>Abstracting the database interface allows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to utilize the appropriate database for the underlying function. As a result, multiple types of databases have been deployed within the platform, and as needed, they can be swapped out if superior database solutions appear.</a:t>
            </a:r>
          </a:p>
          <a:p>
            <a:r>
              <a:rPr lang="en-US" sz="1200" b="1" kern="1200" dirty="0" smtClean="0">
                <a:solidFill>
                  <a:schemeClr val="tx1"/>
                </a:solidFill>
                <a:latin typeface="+mn-lt"/>
                <a:ea typeface="+mn-ea"/>
                <a:cs typeface="+mn-cs"/>
              </a:rPr>
              <a:t>Key Benefit: </a:t>
            </a:r>
            <a:r>
              <a:rPr lang="en-US" sz="1200" b="0" kern="1200" dirty="0" smtClean="0">
                <a:solidFill>
                  <a:schemeClr val="tx1"/>
                </a:solidFill>
                <a:latin typeface="+mn-lt"/>
                <a:ea typeface="+mn-ea"/>
                <a:cs typeface="+mn-cs"/>
              </a:rPr>
              <a:t>The principle of abstracting user-defined data from the execution environment of the platform enables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to constantly change and improve the underlying platform services without jeopardizing the data and metadata in customer projects. Migrations and upgrades are transparent to the customer, and new releases are deployed to customers without interruption.</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Individual services are stateless, which means that they do not require information about the context in which they are executed.</a:t>
            </a:r>
          </a:p>
          <a:p>
            <a:r>
              <a:rPr lang="en-US" sz="1200" kern="1200" dirty="0" smtClean="0">
                <a:solidFill>
                  <a:schemeClr val="tx1"/>
                </a:solidFill>
                <a:latin typeface="+mn-lt"/>
                <a:ea typeface="+mn-ea"/>
                <a:cs typeface="+mn-cs"/>
              </a:rPr>
              <a:t>As a result, a task from a single user can be routed to the least utilized instance of the service without any session or state constraints. This structure enables superior overall performance and resource allocation, and new instances of services can be initiated based on dynamic loads.</a:t>
            </a:r>
          </a:p>
          <a:p>
            <a:r>
              <a:rPr lang="en-US" sz="1200" kern="1200" dirty="0" smtClean="0">
                <a:solidFill>
                  <a:schemeClr val="tx1"/>
                </a:solidFill>
                <a:latin typeface="+mn-lt"/>
                <a:ea typeface="+mn-ea"/>
                <a:cs typeface="+mn-cs"/>
              </a:rPr>
              <a:t>State information is maintained in the Distributed File System service and the centralized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Computing Fabric, a brokering service that manages the deployment of work tasks to each of the hundreds of services within the platform.</a:t>
            </a:r>
          </a:p>
          <a:p>
            <a:r>
              <a:rPr lang="en-US" sz="1200" b="1" kern="1200" dirty="0" smtClean="0">
                <a:solidFill>
                  <a:schemeClr val="tx1"/>
                </a:solidFill>
                <a:latin typeface="+mn-lt"/>
                <a:ea typeface="+mn-ea"/>
                <a:cs typeface="+mn-cs"/>
              </a:rPr>
              <a:t>Key Benefit:</a:t>
            </a:r>
            <a:r>
              <a:rPr lang="en-US" sz="1200" b="0" kern="1200" dirty="0" smtClean="0">
                <a:solidFill>
                  <a:schemeClr val="tx1"/>
                </a:solidFill>
                <a:latin typeface="+mn-lt"/>
                <a:ea typeface="+mn-ea"/>
                <a:cs typeface="+mn-cs"/>
              </a:rPr>
              <a:t> This centralization of service management in the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Computing Fabric ensures that no single service can be a blocker; if an individual instance is bottlenecked, the GCF can initiate another instance to balance the load, dynamically shutting down service instances if the load is scaled back.</a:t>
            </a: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a:t>
            </a:r>
            <a:r>
              <a:rPr lang="en-US" sz="1200" kern="1200" dirty="0" err="1" smtClean="0">
                <a:solidFill>
                  <a:schemeClr val="tx1"/>
                </a:solidFill>
                <a:latin typeface="+mn-lt"/>
                <a:ea typeface="+mn-ea"/>
                <a:cs typeface="+mn-cs"/>
              </a:rPr>
              <a:t>GoodData</a:t>
            </a:r>
            <a:r>
              <a:rPr lang="en-US" sz="1200" kern="1200" dirty="0" smtClean="0">
                <a:solidFill>
                  <a:schemeClr val="tx1"/>
                </a:solidFill>
                <a:latin typeface="+mn-lt"/>
                <a:ea typeface="+mn-ea"/>
                <a:cs typeface="+mn-cs"/>
              </a:rPr>
              <a:t> Platform has been designed specifically for use in the business enterprise. Among other design features, the following ones support the functions of the business:</a:t>
            </a:r>
          </a:p>
          <a:p>
            <a:r>
              <a:rPr lang="en-US" sz="1200" kern="1200" dirty="0" smtClean="0">
                <a:solidFill>
                  <a:schemeClr val="tx1"/>
                </a:solidFill>
                <a:latin typeface="+mn-lt"/>
                <a:ea typeface="+mn-ea"/>
                <a:cs typeface="+mn-cs"/>
              </a:rPr>
              <a:t>		Application layer designed to meet the requirements of a functional area of a business and its users' reporting needs</a:t>
            </a:r>
          </a:p>
          <a:p>
            <a:r>
              <a:rPr lang="en-US" sz="1200" kern="1200" dirty="0" smtClean="0">
                <a:solidFill>
                  <a:schemeClr val="tx1"/>
                </a:solidFill>
                <a:latin typeface="+mn-lt"/>
                <a:ea typeface="+mn-ea"/>
                <a:cs typeface="+mn-cs"/>
              </a:rPr>
              <a:t>		Easy-to-use user interface for building reports hides complexities of relational database structures</a:t>
            </a:r>
          </a:p>
          <a:p>
            <a:r>
              <a:rPr lang="en-US" sz="1200" kern="1200" dirty="0" smtClean="0">
                <a:solidFill>
                  <a:schemeClr val="tx1"/>
                </a:solidFill>
                <a:latin typeface="+mn-lt"/>
                <a:ea typeface="+mn-ea"/>
                <a:cs typeface="+mn-cs"/>
              </a:rPr>
              <a:t>		Flexible data modeling enables ad-hoc dimensional analysis up and down the hierarchies of the data model</a:t>
            </a:r>
          </a:p>
          <a:p>
            <a:r>
              <a:rPr lang="en-US" sz="1200" b="1" kern="1200" dirty="0" smtClean="0">
                <a:solidFill>
                  <a:schemeClr val="tx1"/>
                </a:solidFill>
                <a:latin typeface="+mn-lt"/>
                <a:ea typeface="+mn-ea"/>
                <a:cs typeface="+mn-cs"/>
              </a:rPr>
              <a:t>Key Benefit: </a:t>
            </a:r>
            <a:r>
              <a:rPr lang="en-US" sz="1200" b="0" kern="1200" dirty="0" smtClean="0">
                <a:solidFill>
                  <a:schemeClr val="tx1"/>
                </a:solidFill>
                <a:latin typeface="+mn-lt"/>
                <a:ea typeface="+mn-ea"/>
                <a:cs typeface="+mn-cs"/>
              </a:rPr>
              <a:t>In traditional MOLAP architectures, analysis is constrained by the dimensions predefined in a data cube. If a new dimension needs to be added, the entire cube must be rebuilt, often necessitating an overnight build cycle. In contrast,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utilizes ROLAP technologies that do not require cubes. Clever caching techniques are used to pre-build aspects of the data hierarchy so that all users of a project can rapidly retrieve data.</a:t>
            </a:r>
          </a:p>
          <a:p>
            <a:r>
              <a:rPr lang="en-US" sz="1200" b="0" kern="1200" dirty="0" smtClean="0">
                <a:solidFill>
                  <a:schemeClr val="tx1"/>
                </a:solidFill>
                <a:latin typeface="+mn-lt"/>
                <a:ea typeface="+mn-ea"/>
                <a:cs typeface="+mn-cs"/>
              </a:rPr>
              <a:t>		The principle of abstraction reduces the administrative configuration for the platform to only user account management.</a:t>
            </a:r>
          </a:p>
          <a:p>
            <a:r>
              <a:rPr lang="en-US" sz="1200" b="0" kern="1200" dirty="0" smtClean="0">
                <a:solidFill>
                  <a:schemeClr val="tx1"/>
                </a:solidFill>
                <a:latin typeface="+mn-lt"/>
                <a:ea typeface="+mn-ea"/>
                <a:cs typeface="+mn-cs"/>
              </a:rPr>
              <a:t>		Business users can share and collaborate on the development of new reporting objects, including metrics, reports, and dashboards. Users can create discussion threads with the user interface and share or lock objects during development phases. Reports can also be generated via scheduled email for other stakeholders. The platform also supports HOLAP style analysis. It's possible for aggregates to be stored in a cube-like structure and transaction-level records in a relational </a:t>
            </a:r>
            <a:r>
              <a:rPr lang="en-US" sz="1200" b="0" kern="1200" dirty="0" err="1" smtClean="0">
                <a:solidFill>
                  <a:schemeClr val="tx1"/>
                </a:solidFill>
                <a:latin typeface="+mn-lt"/>
                <a:ea typeface="+mn-ea"/>
                <a:cs typeface="+mn-cs"/>
              </a:rPr>
              <a:t>datastore</a:t>
            </a:r>
            <a:r>
              <a:rPr lang="en-US" sz="1200" b="0" kern="1200" dirty="0" smtClean="0">
                <a:solidFill>
                  <a:schemeClr val="tx1"/>
                </a:solidFill>
                <a:latin typeface="+mn-lt"/>
                <a:ea typeface="+mn-ea"/>
                <a:cs typeface="+mn-cs"/>
              </a:rPr>
              <a:t> for drill-through functionality.</a:t>
            </a: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 base unit of the data architecture is the project, also known as a </a:t>
            </a:r>
            <a:r>
              <a:rPr lang="en-US" sz="1200" kern="1200" dirty="0" err="1" smtClean="0">
                <a:solidFill>
                  <a:schemeClr val="tx1"/>
                </a:solidFill>
                <a:latin typeface="+mn-lt"/>
                <a:ea typeface="+mn-ea"/>
                <a:cs typeface="+mn-cs"/>
              </a:rPr>
              <a:t>datamart</a:t>
            </a:r>
            <a:r>
              <a:rPr lang="en-US" sz="1200" kern="1200" dirty="0" smtClean="0">
                <a:solidFill>
                  <a:schemeClr val="tx1"/>
                </a:solidFill>
                <a:latin typeface="+mn-lt"/>
                <a:ea typeface="+mn-ea"/>
                <a:cs typeface="+mn-cs"/>
              </a:rPr>
              <a:t>. Customer projects are partitioned physically and logically.</a:t>
            </a:r>
          </a:p>
          <a:p>
            <a:r>
              <a:rPr lang="en-US" sz="1200" kern="1200" dirty="0" smtClean="0">
                <a:solidFill>
                  <a:schemeClr val="tx1"/>
                </a:solidFill>
                <a:latin typeface="+mn-lt"/>
                <a:ea typeface="+mn-ea"/>
                <a:cs typeface="+mn-cs"/>
              </a:rPr>
              <a:t>In the above diagram, you can see that the project definition encapsulates the following data objects:</a:t>
            </a:r>
          </a:p>
          <a:p>
            <a:r>
              <a:rPr lang="en-US" sz="1200" b="1" kern="1200" dirty="0" smtClean="0">
                <a:solidFill>
                  <a:schemeClr val="tx1"/>
                </a:solidFill>
                <a:latin typeface="+mn-lt"/>
                <a:ea typeface="+mn-ea"/>
                <a:cs typeface="+mn-cs"/>
              </a:rPr>
              <a:t>		User information -</a:t>
            </a:r>
            <a:r>
              <a:rPr lang="en-US" sz="1200" b="0" kern="1200" dirty="0" smtClean="0">
                <a:solidFill>
                  <a:schemeClr val="tx1"/>
                </a:solidFill>
                <a:latin typeface="+mn-lt"/>
                <a:ea typeface="+mn-ea"/>
                <a:cs typeface="+mn-cs"/>
              </a:rPr>
              <a:t> users are invited to projects and assigned roles. User accounts are stored within the organization data object and are referenced in the project.</a:t>
            </a:r>
          </a:p>
          <a:p>
            <a:r>
              <a:rPr lang="en-US" sz="1200" b="1" kern="1200" dirty="0" smtClean="0">
                <a:solidFill>
                  <a:schemeClr val="tx1"/>
                </a:solidFill>
                <a:latin typeface="+mn-lt"/>
                <a:ea typeface="+mn-ea"/>
                <a:cs typeface="+mn-cs"/>
              </a:rPr>
              <a:t>		Project metadata -</a:t>
            </a:r>
            <a:r>
              <a:rPr lang="en-US" sz="1200" b="0" kern="1200" dirty="0" smtClean="0">
                <a:solidFill>
                  <a:schemeClr val="tx1"/>
                </a:solidFill>
                <a:latin typeface="+mn-lt"/>
                <a:ea typeface="+mn-ea"/>
                <a:cs typeface="+mn-cs"/>
              </a:rPr>
              <a:t> This set of data corresponds to the metrics, reports, and dashboards that users of the project define within the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Portal.</a:t>
            </a:r>
          </a:p>
          <a:p>
            <a:r>
              <a:rPr lang="en-US" sz="1200" b="1" kern="1200" dirty="0" smtClean="0">
                <a:solidFill>
                  <a:schemeClr val="tx1"/>
                </a:solidFill>
                <a:latin typeface="+mn-lt"/>
                <a:ea typeface="+mn-ea"/>
                <a:cs typeface="+mn-cs"/>
              </a:rPr>
              <a:t>		Project data -</a:t>
            </a:r>
            <a:r>
              <a:rPr lang="en-US" sz="1200" b="0" kern="1200" dirty="0" smtClean="0">
                <a:solidFill>
                  <a:schemeClr val="tx1"/>
                </a:solidFill>
                <a:latin typeface="+mn-lt"/>
                <a:ea typeface="+mn-ea"/>
                <a:cs typeface="+mn-cs"/>
              </a:rPr>
              <a:t> All data that is loaded through ETL processes into the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Platform is loaded into a specified project. As needed, a process can be used to load multiple projects.</a:t>
            </a:r>
          </a:p>
          <a:p>
            <a:r>
              <a:rPr lang="en-US" sz="1200" b="1" kern="1200" dirty="0" smtClean="0">
                <a:solidFill>
                  <a:schemeClr val="tx1"/>
                </a:solidFill>
                <a:latin typeface="+mn-lt"/>
                <a:ea typeface="+mn-ea"/>
                <a:cs typeface="+mn-cs"/>
              </a:rPr>
              <a:t>		Cached data -</a:t>
            </a:r>
            <a:r>
              <a:rPr lang="en-US" sz="1200" b="0" kern="1200" dirty="0" smtClean="0">
                <a:solidFill>
                  <a:schemeClr val="tx1"/>
                </a:solidFill>
                <a:latin typeface="+mn-lt"/>
                <a:ea typeface="+mn-ea"/>
                <a:cs typeface="+mn-cs"/>
              </a:rPr>
              <a:t> As queries are made from the project in the </a:t>
            </a:r>
            <a:r>
              <a:rPr lang="en-US" sz="1200" b="0" kern="1200" dirty="0" err="1" smtClean="0">
                <a:solidFill>
                  <a:schemeClr val="tx1"/>
                </a:solidFill>
                <a:latin typeface="+mn-lt"/>
                <a:ea typeface="+mn-ea"/>
                <a:cs typeface="+mn-cs"/>
              </a:rPr>
              <a:t>GoodData</a:t>
            </a:r>
            <a:r>
              <a:rPr lang="en-US" sz="1200" b="0" kern="1200" dirty="0" smtClean="0">
                <a:solidFill>
                  <a:schemeClr val="tx1"/>
                </a:solidFill>
                <a:latin typeface="+mn-lt"/>
                <a:ea typeface="+mn-ea"/>
                <a:cs typeface="+mn-cs"/>
              </a:rPr>
              <a:t> Portal, they are broken into smaller queries, which may be stored along with their retrieved data, within the project for faster retrieval by later queries executed by other project users.</a:t>
            </a:r>
          </a:p>
          <a:p>
            <a:r>
              <a:rPr lang="en-US" sz="1200" b="1" kern="1200" dirty="0" smtClean="0">
                <a:solidFill>
                  <a:schemeClr val="tx1"/>
                </a:solidFill>
                <a:latin typeface="+mn-lt"/>
                <a:ea typeface="+mn-ea"/>
                <a:cs typeface="+mn-cs"/>
              </a:rPr>
              <a:t>Key Benefit: </a:t>
            </a:r>
            <a:r>
              <a:rPr lang="en-US" sz="1200" b="0" kern="1200" dirty="0" smtClean="0">
                <a:solidFill>
                  <a:schemeClr val="tx1"/>
                </a:solidFill>
                <a:latin typeface="+mn-lt"/>
                <a:ea typeface="+mn-ea"/>
                <a:cs typeface="+mn-cs"/>
              </a:rPr>
              <a:t>Since queries and results are stored in a cache available for the entire project, all project users benefit by increased usage of the reports in the project. As usage increases, performance of individual queries increases, too.</a:t>
            </a:r>
          </a:p>
          <a:p>
            <a:r>
              <a:rPr lang="en-US" sz="1200" b="0" kern="1200" dirty="0" smtClean="0">
                <a:solidFill>
                  <a:schemeClr val="tx1"/>
                </a:solidFill>
                <a:latin typeface="+mn-lt"/>
                <a:ea typeface="+mn-ea"/>
                <a:cs typeface="+mn-cs"/>
              </a:rPr>
              <a:t>The project wrapper isolates the data and metadata of an individual project from other projects within the organization and across customers, utilizing strong security measures.</a:t>
            </a:r>
            <a:endParaRPr lang="en-US" dirty="0" smtClean="0"/>
          </a:p>
        </p:txBody>
      </p:sp>
    </p:spTree>
    <p:extLst>
      <p:ext uri="{BB962C8B-B14F-4D97-AF65-F5344CB8AC3E}">
        <p14:creationId xmlns:p14="http://schemas.microsoft.com/office/powerpoint/2010/main" val="3382430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developer.gooddata.com</a:t>
            </a:r>
            <a:r>
              <a:rPr lang="en-US" dirty="0" smtClean="0"/>
              <a:t>/tools</a:t>
            </a:r>
            <a:endParaRPr lang="en-US" dirty="0"/>
          </a:p>
        </p:txBody>
      </p:sp>
    </p:spTree>
    <p:extLst>
      <p:ext uri="{BB962C8B-B14F-4D97-AF65-F5344CB8AC3E}">
        <p14:creationId xmlns:p14="http://schemas.microsoft.com/office/powerpoint/2010/main" val="223862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www.gooddata.com</a:t>
            </a:r>
            <a:r>
              <a:rPr lang="en-US" dirty="0" smtClean="0"/>
              <a:t>/press-releases/</a:t>
            </a:r>
            <a:r>
              <a:rPr lang="en-US" dirty="0" err="1" smtClean="0"/>
              <a:t>gooddata</a:t>
            </a:r>
            <a:r>
              <a:rPr lang="en-US" dirty="0" smtClean="0"/>
              <a:t>-launches-agile-data-warehousing-service</a:t>
            </a:r>
          </a:p>
          <a:p>
            <a:r>
              <a:rPr lang="en-US" dirty="0" smtClean="0"/>
              <a:t>https://</a:t>
            </a:r>
            <a:r>
              <a:rPr lang="en-US" dirty="0" err="1" smtClean="0"/>
              <a:t>developer.gooddata.com</a:t>
            </a:r>
            <a:r>
              <a:rPr lang="en-US" dirty="0" smtClean="0"/>
              <a:t>/article/metrics-and-</a:t>
            </a:r>
            <a:r>
              <a:rPr lang="en-US" dirty="0" err="1" smtClean="0"/>
              <a:t>maql</a:t>
            </a:r>
            <a:endParaRPr lang="en-US" dirty="0" smtClean="0"/>
          </a:p>
          <a:p>
            <a:r>
              <a:rPr lang="en-US" dirty="0" smtClean="0"/>
              <a:t>https://</a:t>
            </a:r>
            <a:r>
              <a:rPr lang="en-US" dirty="0" err="1" smtClean="0"/>
              <a:t>developer.gooddata.com</a:t>
            </a:r>
            <a:r>
              <a:rPr lang="en-US" dirty="0" smtClean="0"/>
              <a:t>/article/user-specific-storage</a:t>
            </a:r>
          </a:p>
          <a:p>
            <a:r>
              <a:rPr lang="en-US" dirty="0" smtClean="0"/>
              <a:t>http://</a:t>
            </a:r>
            <a:r>
              <a:rPr lang="en-US" dirty="0" err="1" smtClean="0"/>
              <a:t>sdk.gooddata.com</a:t>
            </a:r>
            <a:r>
              <a:rPr lang="en-US" dirty="0" smtClean="0"/>
              <a:t>/</a:t>
            </a:r>
            <a:r>
              <a:rPr lang="en-US" dirty="0" err="1" smtClean="0"/>
              <a:t>gooddata-js</a:t>
            </a:r>
            <a:r>
              <a:rPr lang="en-US" dirty="0" smtClean="0"/>
              <a:t>/</a:t>
            </a:r>
            <a:endParaRPr lang="en-US" dirty="0"/>
          </a:p>
        </p:txBody>
      </p:sp>
    </p:spTree>
    <p:extLst>
      <p:ext uri="{BB962C8B-B14F-4D97-AF65-F5344CB8AC3E}">
        <p14:creationId xmlns:p14="http://schemas.microsoft.com/office/powerpoint/2010/main" val="4557649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DefinitionOfDateDataset.htm</a:t>
            </a:r>
            <a:endParaRPr lang="en-US" dirty="0"/>
          </a:p>
        </p:txBody>
      </p:sp>
    </p:spTree>
    <p:extLst>
      <p:ext uri="{BB962C8B-B14F-4D97-AF65-F5344CB8AC3E}">
        <p14:creationId xmlns:p14="http://schemas.microsoft.com/office/powerpoint/2010/main" val="23351910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SearchingtheDataModel.htm</a:t>
            </a:r>
            <a:endParaRPr lang="en-US" dirty="0"/>
          </a:p>
        </p:txBody>
      </p:sp>
    </p:spTree>
    <p:extLst>
      <p:ext uri="{BB962C8B-B14F-4D97-AF65-F5344CB8AC3E}">
        <p14:creationId xmlns:p14="http://schemas.microsoft.com/office/powerpoint/2010/main" val="3238423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help.gooddata.com</a:t>
            </a:r>
            <a:r>
              <a:rPr lang="en-US" dirty="0" smtClean="0"/>
              <a:t>/doc/public/</a:t>
            </a:r>
            <a:r>
              <a:rPr lang="en-US" dirty="0" err="1" smtClean="0"/>
              <a:t>wh</a:t>
            </a:r>
            <a:r>
              <a:rPr lang="en-US" dirty="0" smtClean="0"/>
              <a:t>/</a:t>
            </a:r>
            <a:r>
              <a:rPr lang="en-US" dirty="0" err="1" smtClean="0"/>
              <a:t>WHAll</a:t>
            </a:r>
            <a:r>
              <a:rPr lang="en-US" dirty="0" smtClean="0"/>
              <a:t>/</a:t>
            </a:r>
            <a:r>
              <a:rPr lang="en-US" dirty="0" err="1" smtClean="0"/>
              <a:t>Default.htm#DISLDMModelerGuide</a:t>
            </a:r>
            <a:r>
              <a:rPr lang="en-US" dirty="0" smtClean="0"/>
              <a:t>/</a:t>
            </a:r>
            <a:r>
              <a:rPr lang="en-US" dirty="0" err="1" smtClean="0"/>
              <a:t>AttributesAndFactsWindow.htm</a:t>
            </a:r>
            <a:endParaRPr lang="en-US" dirty="0" smtClean="0"/>
          </a:p>
          <a:p>
            <a:r>
              <a:rPr lang="en-US" dirty="0" err="1" smtClean="0"/>
              <a:t>Datatype</a:t>
            </a:r>
            <a:r>
              <a:rPr lang="en-US" dirty="0" smtClean="0"/>
              <a:t> only text() or decimal() for fact, </a:t>
            </a:r>
            <a:r>
              <a:rPr lang="en-US" dirty="0" err="1" smtClean="0"/>
              <a:t>int</a:t>
            </a:r>
            <a:r>
              <a:rPr lang="en-US" dirty="0" smtClean="0"/>
              <a:t>, </a:t>
            </a:r>
            <a:r>
              <a:rPr lang="en-US" dirty="0" err="1" smtClean="0"/>
              <a:t>bigint</a:t>
            </a:r>
            <a:endParaRPr lang="en-US" dirty="0" smtClean="0"/>
          </a:p>
          <a:p>
            <a:r>
              <a:rPr lang="en-US" dirty="0" smtClean="0"/>
              <a:t>You can add label/hyperlink to any of attributes</a:t>
            </a:r>
            <a:endParaRPr lang="en-US" dirty="0"/>
          </a:p>
        </p:txBody>
      </p:sp>
    </p:spTree>
    <p:extLst>
      <p:ext uri="{BB962C8B-B14F-4D97-AF65-F5344CB8AC3E}">
        <p14:creationId xmlns:p14="http://schemas.microsoft.com/office/powerpoint/2010/main" val="3251715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0A98AF03-7270-45C2-A683-C5E353EF01A5}" type="datetime4">
              <a:rPr lang="en-US" smtClean="0"/>
              <a:pPr/>
              <a:t>February 13, 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A861222-2C8B-4501-BE87-6797EC025925}" type="datetime4">
              <a:rPr lang="en-US" smtClean="0"/>
              <a:pPr/>
              <a:t>February 13, 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2FB5AFD-D735-4504-A039-ADEBB6448D55}" type="datetime4">
              <a:rPr lang="en-US" smtClean="0"/>
              <a:pPr/>
              <a:t>February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AB5C8118-FB93-4E87-B380-0175F2FE2167}" type="datetime4">
              <a:rPr lang="en-US" smtClean="0"/>
              <a:pPr/>
              <a:t>February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extLst>
              <a:ext uri="{28A0092B-C50C-407E-A947-70E740481C1C}">
                <a14:useLocalDpi xmlns:a14="http://schemas.microsoft.com/office/drawing/2010/main" val="0"/>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438400"/>
            <a:ext cx="7924800" cy="1447800"/>
          </a:xfrm>
        </p:spPr>
        <p:txBody>
          <a:bodyPr/>
          <a:lstStyle>
            <a:lvl1pPr algn="ctr">
              <a:defRPr>
                <a:solidFill>
                  <a:schemeClr val="bg1"/>
                </a:solidFill>
                <a:latin typeface="Segoe UI" pitchFamily="34" charset="0"/>
                <a:ea typeface="Segoe UI" pitchFamily="34" charset="0"/>
                <a:cs typeface="Segoe UI" pitchFamily="34" charset="0"/>
              </a:defRPr>
            </a:lvl1pPr>
          </a:lstStyle>
          <a:p>
            <a:endParaRPr lang="en-US" dirty="0"/>
          </a:p>
        </p:txBody>
      </p:sp>
      <p:sp>
        <p:nvSpPr>
          <p:cNvPr id="6" name="Subtitle 2"/>
          <p:cNvSpPr>
            <a:spLocks noGrp="1"/>
          </p:cNvSpPr>
          <p:nvPr>
            <p:ph type="subTitle" idx="1"/>
          </p:nvPr>
        </p:nvSpPr>
        <p:spPr>
          <a:xfrm>
            <a:off x="1371600" y="4267200"/>
            <a:ext cx="6400800" cy="762000"/>
          </a:xfrm>
        </p:spPr>
        <p:txBody>
          <a:bodyPr>
            <a:normAutofit/>
          </a:bodyPr>
          <a:lstStyle>
            <a:lvl1pPr marL="0" indent="0" algn="ctr">
              <a:buNone/>
              <a:defRPr sz="2800">
                <a:solidFill>
                  <a:schemeClr val="tx2">
                    <a:lumMod val="20000"/>
                    <a:lumOff val="8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One Column Layout (no line)">
    <p:bg>
      <p:bgPr>
        <a:solidFill>
          <a:schemeClr val="bg1"/>
        </a:solidFill>
        <a:effectLst/>
      </p:bgPr>
    </p:bg>
    <p:spTree>
      <p:nvGrpSpPr>
        <p:cNvPr id="1" name=""/>
        <p:cNvGrpSpPr/>
        <p:nvPr/>
      </p:nvGrpSpPr>
      <p:grpSpPr>
        <a:xfrm>
          <a:off x="0" y="0"/>
          <a:ext cx="0" cy="0"/>
          <a:chOff x="0" y="0"/>
          <a:chExt cx="0" cy="0"/>
        </a:xfrm>
      </p:grpSpPr>
      <p:sp>
        <p:nvSpPr>
          <p:cNvPr id="5" name="Text Placeholder 2"/>
          <p:cNvSpPr>
            <a:spLocks noGrp="1"/>
          </p:cNvSpPr>
          <p:nvPr>
            <p:ph idx="1"/>
          </p:nvPr>
        </p:nvSpPr>
        <p:spPr>
          <a:xfrm>
            <a:off x="457200" y="1447800"/>
            <a:ext cx="8229600" cy="4525963"/>
          </a:xfrm>
          <a:prstGeom prst="rect">
            <a:avLst/>
          </a:prstGeom>
        </p:spPr>
        <p:txBody>
          <a:bodyPr vert="horz" lIns="91440" tIns="45720" rIns="91440" bIns="45720"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1"/>
          <p:cNvSpPr>
            <a:spLocks noGrp="1"/>
          </p:cNvSpPr>
          <p:nvPr>
            <p:ph type="title"/>
          </p:nvPr>
        </p:nvSpPr>
        <p:spPr>
          <a:xfrm>
            <a:off x="0" y="304800"/>
            <a:ext cx="5943600" cy="685800"/>
          </a:xfrm>
          <a:solidFill>
            <a:srgbClr val="32469A"/>
          </a:solidFill>
        </p:spPr>
        <p:txBody>
          <a:bodyPr lIns="640080">
            <a:normAutofit/>
          </a:bodyPr>
          <a:lstStyle>
            <a:lvl1pPr algn="l">
              <a:defRPr lang="en-US" sz="3600" b="1" kern="1200" dirty="0">
                <a:solidFill>
                  <a:schemeClr val="bg1"/>
                </a:solidFill>
                <a:latin typeface="+mj-lt"/>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Layout (no line)">
    <p:bg>
      <p:bgPr>
        <a:solidFill>
          <a:schemeClr val="bg1"/>
        </a:solidFill>
        <a:effectLst/>
      </p:bgPr>
    </p:bg>
    <p:spTree>
      <p:nvGrpSpPr>
        <p:cNvPr id="1" name=""/>
        <p:cNvGrpSpPr/>
        <p:nvPr/>
      </p:nvGrpSpPr>
      <p:grpSpPr>
        <a:xfrm>
          <a:off x="0" y="0"/>
          <a:ext cx="0" cy="0"/>
          <a:chOff x="0" y="0"/>
          <a:chExt cx="0" cy="0"/>
        </a:xfrm>
      </p:grpSpPr>
      <p:sp>
        <p:nvSpPr>
          <p:cNvPr id="4" name="Text Placeholder 2"/>
          <p:cNvSpPr>
            <a:spLocks noGrp="1"/>
          </p:cNvSpPr>
          <p:nvPr>
            <p:ph idx="10"/>
          </p:nvPr>
        </p:nvSpPr>
        <p:spPr>
          <a:xfrm>
            <a:off x="457200" y="1373903"/>
            <a:ext cx="4038600" cy="4493498"/>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2"/>
          <p:cNvSpPr>
            <a:spLocks noGrp="1"/>
          </p:cNvSpPr>
          <p:nvPr>
            <p:ph idx="11"/>
          </p:nvPr>
        </p:nvSpPr>
        <p:spPr>
          <a:xfrm>
            <a:off x="4724400" y="1371600"/>
            <a:ext cx="3962400" cy="4495799"/>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0" y="304800"/>
            <a:ext cx="5943600" cy="685800"/>
          </a:xfrm>
          <a:solidFill>
            <a:srgbClr val="32469A"/>
          </a:solidFill>
        </p:spPr>
        <p:txBody>
          <a:bodyPr lIns="640080">
            <a:normAutofit/>
          </a:bodyPr>
          <a:lstStyle>
            <a:lvl1pPr algn="l">
              <a:defRPr lang="en-US" sz="3600" b="1" kern="1200" dirty="0">
                <a:solidFill>
                  <a:schemeClr val="bg1"/>
                </a:solidFill>
                <a:latin typeface="+mj-lt"/>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dirty="0"/>
          </a:p>
        </p:txBody>
      </p:sp>
    </p:spTree>
    <p:extLst>
      <p:ext uri="{BB962C8B-B14F-4D97-AF65-F5344CB8AC3E}">
        <p14:creationId xmlns:p14="http://schemas.microsoft.com/office/powerpoint/2010/main" val="1963638081"/>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bg>
      <p:bgPr>
        <a:gradFill>
          <a:gsLst>
            <a:gs pos="0">
              <a:srgbClr val="243C80"/>
            </a:gs>
            <a:gs pos="91000">
              <a:srgbClr val="204898"/>
            </a:gs>
          </a:gsLst>
          <a:lin ang="5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2590800"/>
            <a:ext cx="7772400" cy="1362075"/>
          </a:xfrm>
        </p:spPr>
        <p:txBody>
          <a:bodyPr anchor="ctr"/>
          <a:lstStyle>
            <a:lvl1pPr algn="ctr">
              <a:defRPr sz="4000" b="1" cap="none" baseline="0">
                <a:solidFill>
                  <a:schemeClr val="bg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665517368"/>
      </p:ext>
    </p:extLst>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lumns Layout">
    <p:bg>
      <p:bgPr>
        <a:solidFill>
          <a:schemeClr val="bg1"/>
        </a:solidFill>
        <a:effectLst/>
      </p:bgPr>
    </p:bg>
    <p:spTree>
      <p:nvGrpSpPr>
        <p:cNvPr id="1" name=""/>
        <p:cNvGrpSpPr/>
        <p:nvPr/>
      </p:nvGrpSpPr>
      <p:grpSpPr>
        <a:xfrm>
          <a:off x="0" y="0"/>
          <a:ext cx="0" cy="0"/>
          <a:chOff x="0" y="0"/>
          <a:chExt cx="0" cy="0"/>
        </a:xfrm>
      </p:grpSpPr>
      <p:sp>
        <p:nvSpPr>
          <p:cNvPr id="4" name="Text Placeholder 2"/>
          <p:cNvSpPr>
            <a:spLocks noGrp="1"/>
          </p:cNvSpPr>
          <p:nvPr>
            <p:ph idx="10"/>
          </p:nvPr>
        </p:nvSpPr>
        <p:spPr>
          <a:xfrm>
            <a:off x="457200" y="1373903"/>
            <a:ext cx="4038600" cy="4493498"/>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2"/>
          <p:cNvSpPr>
            <a:spLocks noGrp="1"/>
          </p:cNvSpPr>
          <p:nvPr>
            <p:ph idx="11"/>
          </p:nvPr>
        </p:nvSpPr>
        <p:spPr>
          <a:xfrm>
            <a:off x="4724400" y="1371600"/>
            <a:ext cx="3962400" cy="4495799"/>
          </a:xfrm>
          <a:prstGeom prst="rect">
            <a:avLst/>
          </a:prstGeom>
        </p:spPr>
        <p:txBody>
          <a:bodyPr vert="horz" lIns="91440" tIns="45720" rIns="91440" bIns="45720" rtlCol="0">
            <a:normAutofit/>
          </a:bodyPr>
          <a:lstStyle>
            <a:lvl1pPr>
              <a:defRPr sz="2400"/>
            </a:lvl1pPr>
            <a:lvl2pPr>
              <a:defRPr sz="2000"/>
            </a:lvl2pPr>
            <a:lvl3pPr>
              <a:defRPr sz="1800"/>
            </a:lvl3pPr>
            <a:lvl4pPr>
              <a:defRPr sz="1700"/>
            </a:lvl4pPr>
            <a:lvl5pPr>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1"/>
          <p:cNvSpPr>
            <a:spLocks noGrp="1"/>
          </p:cNvSpPr>
          <p:nvPr>
            <p:ph type="title"/>
          </p:nvPr>
        </p:nvSpPr>
        <p:spPr>
          <a:xfrm>
            <a:off x="0" y="304800"/>
            <a:ext cx="5943600" cy="685800"/>
          </a:xfrm>
          <a:solidFill>
            <a:srgbClr val="32469A"/>
          </a:solidFill>
        </p:spPr>
        <p:txBody>
          <a:bodyPr lIns="640080">
            <a:normAutofit/>
          </a:bodyPr>
          <a:lstStyle>
            <a:lvl1pPr algn="l">
              <a:defRPr lang="en-US" sz="3600" b="1" kern="1200" dirty="0">
                <a:solidFill>
                  <a:schemeClr val="bg1"/>
                </a:solidFill>
                <a:latin typeface="+mj-lt"/>
                <a:ea typeface="Segoe UI" pitchFamily="34" charset="0"/>
                <a:cs typeface="Segoe UI" pitchFamily="34" charset="0"/>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lang="en-US" dirty="0"/>
          </a:p>
        </p:txBody>
      </p:sp>
    </p:spTree>
    <p:extLst>
      <p:ext uri="{BB962C8B-B14F-4D97-AF65-F5344CB8AC3E}">
        <p14:creationId xmlns:p14="http://schemas.microsoft.com/office/powerpoint/2010/main" val="215619688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05A93482-8E69-40F7-BCAD-5662A6CADB27}" type="datetime4">
              <a:rPr lang="en-US" smtClean="0"/>
              <a:pPr/>
              <a:t>February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16C01193-8287-4834-A286-6B880643E934}" type="datetime4">
              <a:rPr lang="en-US" smtClean="0"/>
              <a:pPr/>
              <a:t>February 13, 2015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F5CE407-6216-4202-80E4-A30DC2F709B2}" type="slidenum">
              <a:rPr lang="en-US" smtClean="0"/>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BB7EAE1-CAAC-4AEF-919E-158692B1E55E}" type="datetime4">
              <a:rPr lang="en-US" smtClean="0"/>
              <a:pPr/>
              <a:t>February 13, 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5B1FEA-406A-7749-A5C3-DDCB5F67A4CE}"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9525A706-D8F2-4D1A-855A-CADC92600C26}" type="datetime4">
              <a:rPr lang="en-US" smtClean="0"/>
              <a:pPr/>
              <a:t>February 13, 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99B4F123-1704-49AC-9D15-C4B1462B8014}" type="datetime4">
              <a:rPr lang="en-US" smtClean="0"/>
              <a:pPr/>
              <a:t>February 13, 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E3127EC2-47FB-48A1-8644-C8A81DDAA119}" type="datetime4">
              <a:rPr lang="en-US" smtClean="0"/>
              <a:pPr/>
              <a:t>February 13, 2015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February 13, 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C49BF1-FCD3-4395-8FF6-0047AF66228E}" type="datetime4">
              <a:rPr lang="en-US" smtClean="0"/>
              <a:pPr/>
              <a:t>February 13, 2015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E2D2B3B-882E-40F3-A32F-6DD516915044}" type="slidenum">
              <a:rPr lang="en-US" smtClean="0"/>
              <a:pPr/>
              <a:t>‹#›</a:t>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16C01193-8287-4834-A286-6B880643E934}" type="datetime4">
              <a:rPr lang="en-US" smtClean="0"/>
              <a:pPr/>
              <a:t>February 13, 2015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3649" r:id="rId13"/>
    <p:sldLayoutId id="2147483650" r:id="rId14"/>
    <p:sldLayoutId id="2147483661" r:id="rId15"/>
    <p:sldLayoutId id="2147484151" r:id="rId16"/>
    <p:sldLayoutId id="2147484152" r:id="rId17"/>
  </p:sldLayoutIdLst>
  <p:hf sldNum="0" hdr="0" ftr="0" dt="0"/>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3" Type="http://schemas.openxmlformats.org/officeDocument/2006/relationships/hyperlink" Target="http://developer.gooddata.com" TargetMode="External"/><Relationship Id="rId4" Type="http://schemas.openxmlformats.org/officeDocument/2006/relationships/hyperlink" Target="https://econsultancy.com/blog/64701-why-is-ford-s-social-media-strategy-so-good/" TargetMode="External"/><Relationship Id="rId1" Type="http://schemas.openxmlformats.org/officeDocument/2006/relationships/slideLayout" Target="../slideLayouts/slideLayout2.xml"/><Relationship Id="rId2" Type="http://schemas.openxmlformats.org/officeDocument/2006/relationships/hyperlink" Target="http://www.slideshare.net/GoodDa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jpg"/><Relationship Id="rId6" Type="http://schemas.openxmlformats.org/officeDocument/2006/relationships/image" Target="../media/image9.jpg"/><Relationship Id="rId7"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normAutofit fontScale="90000"/>
          </a:bodyPr>
          <a:lstStyle/>
          <a:p>
            <a:r>
              <a:rPr lang="en-US" b="1" dirty="0" smtClean="0"/>
              <a:t>Social Media Analytics with </a:t>
            </a:r>
            <a:r>
              <a:rPr lang="en-US" b="1" dirty="0" err="1" smtClean="0"/>
              <a:t>GoodData</a:t>
            </a:r>
            <a:endParaRPr lang="en-US" b="1" dirty="0"/>
          </a:p>
        </p:txBody>
      </p:sp>
      <p:sp>
        <p:nvSpPr>
          <p:cNvPr id="5" name="TextBox 4"/>
          <p:cNvSpPr txBox="1"/>
          <p:nvPr/>
        </p:nvSpPr>
        <p:spPr>
          <a:xfrm>
            <a:off x="7316758" y="6019800"/>
            <a:ext cx="1655221" cy="584776"/>
          </a:xfrm>
          <a:prstGeom prst="rect">
            <a:avLst/>
          </a:prstGeom>
          <a:noFill/>
        </p:spPr>
        <p:txBody>
          <a:bodyPr wrap="none" rtlCol="0">
            <a:spAutoFit/>
          </a:bodyPr>
          <a:lstStyle/>
          <a:p>
            <a:pPr algn="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Segoe UI" pitchFamily="34" charset="0"/>
                <a:cs typeface="Segoe UI" pitchFamily="34" charset="0"/>
              </a:rPr>
              <a:t>Alina Bashun</a:t>
            </a:r>
          </a:p>
          <a:p>
            <a:pPr algn="r"/>
            <a:r>
              <a:rPr 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Segoe UI" pitchFamily="34" charset="0"/>
                <a:cs typeface="Segoe UI" pitchFamily="34" charset="0"/>
              </a:rPr>
              <a:t>February, 2015</a:t>
            </a:r>
            <a:endParaRPr 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ea typeface="Segoe UI" pitchFamily="34" charset="0"/>
              <a:cs typeface="Segoe UI" pitchFamily="34" charset="0"/>
            </a:endParaRPr>
          </a:p>
        </p:txBody>
      </p:sp>
    </p:spTree>
    <p:extLst>
      <p:ext uri="{BB962C8B-B14F-4D97-AF65-F5344CB8AC3E}">
        <p14:creationId xmlns:p14="http://schemas.microsoft.com/office/powerpoint/2010/main" val="689653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Architecture Principles</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smtClean="0"/>
              <a:t>Multitenant</a:t>
            </a:r>
          </a:p>
          <a:p>
            <a:r>
              <a:rPr lang="en-US" dirty="0" smtClean="0"/>
              <a:t>Service-based</a:t>
            </a:r>
          </a:p>
          <a:p>
            <a:pPr lvl="1"/>
            <a:r>
              <a:rPr lang="en-US" dirty="0"/>
              <a:t>All internal communications between services are </a:t>
            </a:r>
            <a:r>
              <a:rPr lang="en-US" dirty="0" smtClean="0"/>
              <a:t>managed through </a:t>
            </a:r>
            <a:r>
              <a:rPr lang="en-US" dirty="0"/>
              <a:t>API calls, so GD Platform can be embedded as a set of services in other </a:t>
            </a:r>
            <a:r>
              <a:rPr lang="en-US" dirty="0" smtClean="0"/>
              <a:t>platforms</a:t>
            </a:r>
            <a:endParaRPr lang="en-US" dirty="0"/>
          </a:p>
          <a:p>
            <a:r>
              <a:rPr lang="en-US" dirty="0" smtClean="0"/>
              <a:t>Scalability and Failover</a:t>
            </a:r>
          </a:p>
          <a:p>
            <a:pPr lvl="1"/>
            <a:r>
              <a:rPr lang="en-US" dirty="0" smtClean="0"/>
              <a:t>Asynchronous load balancing among many instances of stateless services</a:t>
            </a:r>
          </a:p>
          <a:p>
            <a:pPr lvl="1"/>
            <a:r>
              <a:rPr lang="en-US" dirty="0" smtClean="0"/>
              <a:t>Clustering and distributed processing for few (</a:t>
            </a:r>
            <a:r>
              <a:rPr lang="en-US" dirty="0" err="1" smtClean="0"/>
              <a:t>stateful</a:t>
            </a:r>
            <a:r>
              <a:rPr lang="en-US" dirty="0" smtClean="0"/>
              <a:t>) services</a:t>
            </a:r>
            <a:endParaRPr lang="en-US" dirty="0" smtClean="0"/>
          </a:p>
        </p:txBody>
      </p:sp>
    </p:spTree>
    <p:extLst>
      <p:ext uri="{BB962C8B-B14F-4D97-AF65-F5344CB8AC3E}">
        <p14:creationId xmlns:p14="http://schemas.microsoft.com/office/powerpoint/2010/main" val="108644908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83024"/>
          </a:xfrm>
        </p:spPr>
        <p:txBody>
          <a:bodyPr/>
          <a:lstStyle/>
          <a:p>
            <a:r>
              <a:rPr lang="en-US" dirty="0" smtClean="0"/>
              <a:t>High Level Architecture</a:t>
            </a:r>
            <a:endParaRPr lang="en-US" dirty="0"/>
          </a:p>
        </p:txBody>
      </p:sp>
      <p:pic>
        <p:nvPicPr>
          <p:cNvPr id="4" name="Content Placeholder 3" descr="Screen Shot 2015-02-24 at 11.56.48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277" r="-173"/>
          <a:stretch/>
        </p:blipFill>
        <p:spPr>
          <a:xfrm>
            <a:off x="152400" y="990600"/>
            <a:ext cx="8839200" cy="5775236"/>
          </a:xfrm>
        </p:spPr>
      </p:pic>
    </p:spTree>
    <p:extLst>
      <p:ext uri="{BB962C8B-B14F-4D97-AF65-F5344CB8AC3E}">
        <p14:creationId xmlns:p14="http://schemas.microsoft.com/office/powerpoint/2010/main" val="400652598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5"/>
            <a:ext cx="8056563" cy="949656"/>
          </a:xfrm>
        </p:spPr>
        <p:txBody>
          <a:bodyPr/>
          <a:lstStyle/>
          <a:p>
            <a:r>
              <a:rPr lang="en-US" dirty="0" smtClean="0"/>
              <a:t>Tools</a:t>
            </a:r>
            <a:endParaRPr lang="en-US" dirty="0"/>
          </a:p>
        </p:txBody>
      </p:sp>
    </p:spTree>
    <p:extLst>
      <p:ext uri="{BB962C8B-B14F-4D97-AF65-F5344CB8AC3E}">
        <p14:creationId xmlns:p14="http://schemas.microsoft.com/office/powerpoint/2010/main" val="288136474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Projects</a:t>
            </a:r>
            <a:endParaRPr lang="en-US" dirty="0"/>
          </a:p>
        </p:txBody>
      </p:sp>
      <p:sp>
        <p:nvSpPr>
          <p:cNvPr id="3" name="Content Placeholder 2"/>
          <p:cNvSpPr>
            <a:spLocks noGrp="1"/>
          </p:cNvSpPr>
          <p:nvPr>
            <p:ph idx="1"/>
          </p:nvPr>
        </p:nvSpPr>
        <p:spPr/>
        <p:txBody>
          <a:bodyPr>
            <a:normAutofit/>
          </a:bodyPr>
          <a:lstStyle/>
          <a:p>
            <a:r>
              <a:rPr lang="en-US" dirty="0" err="1" smtClean="0"/>
              <a:t>CloudConnect</a:t>
            </a:r>
            <a:r>
              <a:rPr lang="en-US" dirty="0" smtClean="0"/>
              <a:t> Designer</a:t>
            </a:r>
          </a:p>
          <a:p>
            <a:r>
              <a:rPr lang="en-US" dirty="0" err="1" smtClean="0"/>
              <a:t>CloudConnect</a:t>
            </a:r>
            <a:r>
              <a:rPr lang="en-US" dirty="0" smtClean="0"/>
              <a:t> LDM Modeler</a:t>
            </a:r>
          </a:p>
          <a:p>
            <a:r>
              <a:rPr lang="en-US" dirty="0" err="1" smtClean="0"/>
              <a:t>GoodData</a:t>
            </a:r>
            <a:r>
              <a:rPr lang="en-US" dirty="0" smtClean="0"/>
              <a:t> Portal</a:t>
            </a:r>
          </a:p>
          <a:p>
            <a:r>
              <a:rPr lang="en-US" dirty="0" smtClean="0"/>
              <a:t>Agile Data Warehousing Service</a:t>
            </a:r>
          </a:p>
          <a:p>
            <a:r>
              <a:rPr lang="en-US" dirty="0" smtClean="0"/>
              <a:t>Multi-Dimension Analytics Query Language (MAQL)</a:t>
            </a:r>
          </a:p>
          <a:p>
            <a:r>
              <a:rPr lang="en-US" dirty="0" smtClean="0"/>
              <a:t>User-Specific Storage</a:t>
            </a:r>
          </a:p>
          <a:p>
            <a:r>
              <a:rPr lang="en-US" dirty="0" smtClean="0"/>
              <a:t>Visualization SDK</a:t>
            </a:r>
            <a:endParaRPr lang="en-US" dirty="0"/>
          </a:p>
        </p:txBody>
      </p:sp>
    </p:spTree>
    <p:extLst>
      <p:ext uri="{BB962C8B-B14F-4D97-AF65-F5344CB8AC3E}">
        <p14:creationId xmlns:p14="http://schemas.microsoft.com/office/powerpoint/2010/main" val="290553185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Data Model</a:t>
            </a:r>
            <a:endParaRPr lang="en-US" dirty="0"/>
          </a:p>
        </p:txBody>
      </p:sp>
      <p:pic>
        <p:nvPicPr>
          <p:cNvPr id="4" name="Content Placeholder 3" descr="Screen Shot 2015-02-23 at 10.32.25 AM.png"/>
          <p:cNvPicPr>
            <a:picLocks noGrp="1" noChangeAspect="1"/>
          </p:cNvPicPr>
          <p:nvPr>
            <p:ph idx="1"/>
          </p:nvPr>
        </p:nvPicPr>
        <p:blipFill rotWithShape="1">
          <a:blip r:embed="rId2">
            <a:extLst>
              <a:ext uri="{28A0092B-C50C-407E-A947-70E740481C1C}">
                <a14:useLocalDpi xmlns:a14="http://schemas.microsoft.com/office/drawing/2010/main" val="0"/>
              </a:ext>
            </a:extLst>
          </a:blip>
          <a:srcRect l="-536" r="-389"/>
          <a:stretch/>
        </p:blipFill>
        <p:spPr>
          <a:xfrm>
            <a:off x="1828800" y="1447800"/>
            <a:ext cx="5673227" cy="5151678"/>
          </a:xfrm>
        </p:spPr>
      </p:pic>
    </p:spTree>
    <p:extLst>
      <p:ext uri="{BB962C8B-B14F-4D97-AF65-F5344CB8AC3E}">
        <p14:creationId xmlns:p14="http://schemas.microsoft.com/office/powerpoint/2010/main" val="34949958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Date Dataset</a:t>
            </a:r>
            <a:endParaRPr lang="en-US" dirty="0"/>
          </a:p>
        </p:txBody>
      </p:sp>
      <p:pic>
        <p:nvPicPr>
          <p:cNvPr id="4" name="Content Placeholder 3" descr="DateDS.png"/>
          <p:cNvPicPr>
            <a:picLocks noGrp="1" noChangeAspect="1"/>
          </p:cNvPicPr>
          <p:nvPr>
            <p:ph idx="1"/>
          </p:nvPr>
        </p:nvPicPr>
        <p:blipFill>
          <a:blip r:embed="rId3">
            <a:extLst>
              <a:ext uri="{28A0092B-C50C-407E-A947-70E740481C1C}">
                <a14:useLocalDpi xmlns:a14="http://schemas.microsoft.com/office/drawing/2010/main" val="0"/>
              </a:ext>
            </a:extLst>
          </a:blip>
          <a:srcRect l="-945" r="-945"/>
          <a:stretch>
            <a:fillRect/>
          </a:stretch>
        </p:blipFill>
        <p:spPr/>
      </p:pic>
    </p:spTree>
    <p:extLst>
      <p:ext uri="{BB962C8B-B14F-4D97-AF65-F5344CB8AC3E}">
        <p14:creationId xmlns:p14="http://schemas.microsoft.com/office/powerpoint/2010/main" val="15446420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LDM Search</a:t>
            </a:r>
            <a:endParaRPr lang="en-US" dirty="0"/>
          </a:p>
        </p:txBody>
      </p:sp>
      <p:pic>
        <p:nvPicPr>
          <p:cNvPr id="4" name="Content Placeholder 3" descr="LDM-search-window.png"/>
          <p:cNvPicPr>
            <a:picLocks noGrp="1" noChangeAspect="1"/>
          </p:cNvPicPr>
          <p:nvPr>
            <p:ph idx="1"/>
          </p:nvPr>
        </p:nvPicPr>
        <p:blipFill>
          <a:blip r:embed="rId3">
            <a:extLst>
              <a:ext uri="{28A0092B-C50C-407E-A947-70E740481C1C}">
                <a14:useLocalDpi xmlns:a14="http://schemas.microsoft.com/office/drawing/2010/main" val="0"/>
              </a:ext>
            </a:extLst>
          </a:blip>
          <a:srcRect l="-46654" r="-46654"/>
          <a:stretch>
            <a:fillRect/>
          </a:stretch>
        </p:blipFill>
        <p:spPr>
          <a:xfrm>
            <a:off x="152400" y="1600200"/>
            <a:ext cx="8888830" cy="4800599"/>
          </a:xfrm>
        </p:spPr>
      </p:pic>
    </p:spTree>
    <p:extLst>
      <p:ext uri="{BB962C8B-B14F-4D97-AF65-F5344CB8AC3E}">
        <p14:creationId xmlns:p14="http://schemas.microsoft.com/office/powerpoint/2010/main" val="335081952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Dataset Editor</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t="-12562" b="-12562"/>
          <a:stretch>
            <a:fillRect/>
          </a:stretch>
        </p:blipFill>
        <p:spPr>
          <a:prstGeom prst="rect">
            <a:avLst/>
          </a:prstGeom>
          <a:noFill/>
          <a:ln>
            <a:noFill/>
          </a:ln>
        </p:spPr>
      </p:pic>
    </p:spTree>
    <p:extLst>
      <p:ext uri="{BB962C8B-B14F-4D97-AF65-F5344CB8AC3E}">
        <p14:creationId xmlns:p14="http://schemas.microsoft.com/office/powerpoint/2010/main" val="385617228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49275" y="107576"/>
            <a:ext cx="8042276" cy="1035424"/>
          </a:xfrm>
        </p:spPr>
        <p:txBody>
          <a:bodyPr/>
          <a:lstStyle/>
          <a:p>
            <a:r>
              <a:rPr lang="en-US" dirty="0" smtClean="0"/>
              <a:t>Model Deployment</a:t>
            </a:r>
            <a:endParaRPr lang="en-US" dirty="0"/>
          </a:p>
        </p:txBody>
      </p:sp>
      <p:pic>
        <p:nvPicPr>
          <p:cNvPr id="4" name="Content Placeholder 3" descr="ModelPublish.jpg"/>
          <p:cNvPicPr>
            <a:picLocks noGrp="1" noChangeAspect="1"/>
          </p:cNvPicPr>
          <p:nvPr>
            <p:ph idx="1"/>
          </p:nvPr>
        </p:nvPicPr>
        <p:blipFill rotWithShape="1">
          <a:blip r:embed="rId3">
            <a:extLst>
              <a:ext uri="{28A0092B-C50C-407E-A947-70E740481C1C}">
                <a14:useLocalDpi xmlns:a14="http://schemas.microsoft.com/office/drawing/2010/main" val="0"/>
              </a:ext>
            </a:extLst>
          </a:blip>
          <a:srcRect l="-586" r="370"/>
          <a:stretch/>
        </p:blipFill>
        <p:spPr>
          <a:xfrm>
            <a:off x="2514600" y="1542192"/>
            <a:ext cx="4240515" cy="5163408"/>
          </a:xfrm>
        </p:spPr>
      </p:pic>
    </p:spTree>
    <p:extLst>
      <p:ext uri="{BB962C8B-B14F-4D97-AF65-F5344CB8AC3E}">
        <p14:creationId xmlns:p14="http://schemas.microsoft.com/office/powerpoint/2010/main" val="25650873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Fast Data Model Changes</a:t>
            </a:r>
            <a:endParaRPr lang="en-US" dirty="0"/>
          </a:p>
        </p:txBody>
      </p:sp>
      <p:pic>
        <p:nvPicPr>
          <p:cNvPr id="5" name="Content Placeholder 4" descr="Screen Shot 2015-01-10 at 10.17.1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417" r="530"/>
          <a:stretch/>
        </p:blipFill>
        <p:spPr>
          <a:xfrm>
            <a:off x="0" y="1600201"/>
            <a:ext cx="5012817" cy="4343400"/>
          </a:xfrm>
        </p:spPr>
      </p:pic>
      <p:pic>
        <p:nvPicPr>
          <p:cNvPr id="6" name="Content Placeholder 5" descr="Screen Shot 2015-01-10 at 10.20.38 PM.png"/>
          <p:cNvPicPr>
            <a:picLocks noGrp="1" noChangeAspect="1"/>
          </p:cNvPicPr>
          <p:nvPr>
            <p:ph idx="4294967295"/>
          </p:nvPr>
        </p:nvPicPr>
        <p:blipFill rotWithShape="1">
          <a:blip r:embed="rId4">
            <a:extLst>
              <a:ext uri="{28A0092B-C50C-407E-A947-70E740481C1C}">
                <a14:useLocalDpi xmlns:a14="http://schemas.microsoft.com/office/drawing/2010/main" val="0"/>
              </a:ext>
            </a:extLst>
          </a:blip>
          <a:srcRect t="-55357" b="-55357"/>
          <a:stretch/>
        </p:blipFill>
        <p:spPr>
          <a:xfrm>
            <a:off x="5181600" y="1371600"/>
            <a:ext cx="3962400" cy="4495800"/>
          </a:xfrm>
        </p:spPr>
      </p:pic>
    </p:spTree>
    <p:extLst>
      <p:ext uri="{BB962C8B-B14F-4D97-AF65-F5344CB8AC3E}">
        <p14:creationId xmlns:p14="http://schemas.microsoft.com/office/powerpoint/2010/main" val="280893736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Ford’s Social Media</a:t>
            </a:r>
            <a:endParaRPr lang="en-US" dirty="0"/>
          </a:p>
        </p:txBody>
      </p:sp>
      <p:pic>
        <p:nvPicPr>
          <p:cNvPr id="4" name="Content Placeholder 3" descr="Fiesta-Movement.jpg"/>
          <p:cNvPicPr>
            <a:picLocks noGrp="1" noChangeAspect="1"/>
          </p:cNvPicPr>
          <p:nvPr>
            <p:ph idx="1"/>
          </p:nvPr>
        </p:nvPicPr>
        <p:blipFill>
          <a:blip r:embed="rId3">
            <a:extLst>
              <a:ext uri="{28A0092B-C50C-407E-A947-70E740481C1C}">
                <a14:useLocalDpi xmlns:a14="http://schemas.microsoft.com/office/drawing/2010/main" val="0"/>
              </a:ext>
            </a:extLst>
          </a:blip>
          <a:srcRect t="-11785" b="-11785"/>
          <a:stretch>
            <a:fillRect/>
          </a:stretch>
        </p:blipFill>
        <p:spPr/>
      </p:pic>
    </p:spTree>
    <p:extLst>
      <p:ext uri="{BB962C8B-B14F-4D97-AF65-F5344CB8AC3E}">
        <p14:creationId xmlns:p14="http://schemas.microsoft.com/office/powerpoint/2010/main" val="363962894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035424"/>
          </a:xfrm>
        </p:spPr>
        <p:txBody>
          <a:bodyPr/>
          <a:lstStyle/>
          <a:p>
            <a:r>
              <a:rPr lang="en-US" dirty="0" smtClean="0"/>
              <a:t>Object Dependencies</a:t>
            </a:r>
            <a:endParaRPr lang="en-US" dirty="0"/>
          </a:p>
        </p:txBody>
      </p:sp>
      <p:pic>
        <p:nvPicPr>
          <p:cNvPr id="4" name="Content Placeholder 3" descr="ObjectDependencies.png"/>
          <p:cNvPicPr>
            <a:picLocks noGrp="1" noChangeAspect="1"/>
          </p:cNvPicPr>
          <p:nvPr>
            <p:ph idx="1"/>
          </p:nvPr>
        </p:nvPicPr>
        <p:blipFill>
          <a:blip r:embed="rId3">
            <a:extLst>
              <a:ext uri="{28A0092B-C50C-407E-A947-70E740481C1C}">
                <a14:useLocalDpi xmlns:a14="http://schemas.microsoft.com/office/drawing/2010/main" val="0"/>
              </a:ext>
            </a:extLst>
          </a:blip>
          <a:srcRect l="-27269" r="-27269"/>
          <a:stretch>
            <a:fillRect/>
          </a:stretch>
        </p:blipFill>
        <p:spPr/>
      </p:pic>
    </p:spTree>
    <p:extLst>
      <p:ext uri="{BB962C8B-B14F-4D97-AF65-F5344CB8AC3E}">
        <p14:creationId xmlns:p14="http://schemas.microsoft.com/office/powerpoint/2010/main" val="19335887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Modeling Tips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Avoid snowflake structures (normalized dimension tables)</a:t>
            </a:r>
          </a:p>
          <a:p>
            <a:r>
              <a:rPr lang="en-US" dirty="0" smtClean="0"/>
              <a:t>Many-to-many challenge</a:t>
            </a:r>
          </a:p>
          <a:p>
            <a:r>
              <a:rPr lang="en-US" dirty="0" smtClean="0"/>
              <a:t>Attribute data types vs. GD label data type</a:t>
            </a:r>
          </a:p>
          <a:p>
            <a:r>
              <a:rPr lang="en-US" dirty="0" smtClean="0"/>
              <a:t>Attribute labels and their uniqueness</a:t>
            </a:r>
          </a:p>
          <a:p>
            <a:r>
              <a:rPr lang="en-US" dirty="0" smtClean="0"/>
              <a:t>Reduce data volume</a:t>
            </a:r>
          </a:p>
          <a:p>
            <a:r>
              <a:rPr lang="en-US" dirty="0" smtClean="0"/>
              <a:t>Minimize joins by </a:t>
            </a:r>
            <a:r>
              <a:rPr lang="en-US" dirty="0" err="1" smtClean="0"/>
              <a:t>denormalizing</a:t>
            </a:r>
            <a:endParaRPr lang="en-US" dirty="0" smtClean="0"/>
          </a:p>
          <a:p>
            <a:r>
              <a:rPr lang="en-US" dirty="0" smtClean="0"/>
              <a:t>Simplify reports multiple queries</a:t>
            </a:r>
          </a:p>
          <a:p>
            <a:r>
              <a:rPr lang="en-US" dirty="0" smtClean="0"/>
              <a:t>Rollups</a:t>
            </a:r>
          </a:p>
          <a:p>
            <a:endParaRPr lang="en-US" dirty="0" smtClean="0"/>
          </a:p>
          <a:p>
            <a:endParaRPr lang="en-US" dirty="0" smtClean="0"/>
          </a:p>
          <a:p>
            <a:endParaRPr lang="en-US" dirty="0"/>
          </a:p>
        </p:txBody>
      </p:sp>
    </p:spTree>
    <p:extLst>
      <p:ext uri="{BB962C8B-B14F-4D97-AF65-F5344CB8AC3E}">
        <p14:creationId xmlns:p14="http://schemas.microsoft.com/office/powerpoint/2010/main" val="264175626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06824"/>
          </a:xfrm>
        </p:spPr>
        <p:txBody>
          <a:bodyPr/>
          <a:lstStyle/>
          <a:p>
            <a:r>
              <a:rPr lang="en-US" dirty="0" err="1" smtClean="0"/>
              <a:t>CloudConnect</a:t>
            </a:r>
            <a:r>
              <a:rPr lang="en-US" dirty="0" smtClean="0"/>
              <a:t> ETL</a:t>
            </a:r>
            <a:endParaRPr lang="en-US" dirty="0"/>
          </a:p>
        </p:txBody>
      </p:sp>
      <p:sp>
        <p:nvSpPr>
          <p:cNvPr id="3" name="Content Placeholder 2"/>
          <p:cNvSpPr>
            <a:spLocks noGrp="1"/>
          </p:cNvSpPr>
          <p:nvPr>
            <p:ph idx="1"/>
          </p:nvPr>
        </p:nvSpPr>
        <p:spPr>
          <a:xfrm>
            <a:off x="549275" y="1143000"/>
            <a:ext cx="8042276" cy="5029200"/>
          </a:xfrm>
        </p:spPr>
        <p:txBody>
          <a:bodyPr>
            <a:normAutofit lnSpcReduction="10000"/>
          </a:bodyPr>
          <a:lstStyle/>
          <a:p>
            <a:r>
              <a:rPr lang="en-US" dirty="0" smtClean="0"/>
              <a:t>Based on the </a:t>
            </a:r>
            <a:r>
              <a:rPr lang="en-US" dirty="0" err="1" smtClean="0"/>
              <a:t>CloverETL</a:t>
            </a:r>
            <a:r>
              <a:rPr lang="en-US" dirty="0" smtClean="0"/>
              <a:t> Framework</a:t>
            </a:r>
          </a:p>
          <a:p>
            <a:pPr lvl="1"/>
            <a:r>
              <a:rPr lang="en-US" dirty="0" smtClean="0"/>
              <a:t>Written in Java</a:t>
            </a:r>
          </a:p>
          <a:p>
            <a:pPr lvl="1"/>
            <a:r>
              <a:rPr lang="en-US" dirty="0" smtClean="0"/>
              <a:t>Freeware</a:t>
            </a:r>
          </a:p>
          <a:p>
            <a:pPr lvl="1"/>
            <a:r>
              <a:rPr lang="en-US" dirty="0" smtClean="0"/>
              <a:t>Streaming ETL</a:t>
            </a:r>
          </a:p>
          <a:p>
            <a:pPr lvl="1"/>
            <a:r>
              <a:rPr lang="en-US" dirty="0" smtClean="0"/>
              <a:t>Visual UI</a:t>
            </a:r>
          </a:p>
          <a:p>
            <a:r>
              <a:rPr lang="en-US" dirty="0" err="1" smtClean="0"/>
              <a:t>GoodData</a:t>
            </a:r>
            <a:r>
              <a:rPr lang="en-US" dirty="0" smtClean="0"/>
              <a:t> Adaptation</a:t>
            </a:r>
          </a:p>
          <a:p>
            <a:pPr lvl="1"/>
            <a:r>
              <a:rPr lang="en-US" dirty="0" smtClean="0"/>
              <a:t>Rebranded</a:t>
            </a:r>
          </a:p>
          <a:p>
            <a:pPr lvl="1"/>
            <a:r>
              <a:rPr lang="en-US" dirty="0" smtClean="0"/>
              <a:t>Added components</a:t>
            </a:r>
          </a:p>
          <a:p>
            <a:pPr lvl="2"/>
            <a:r>
              <a:rPr lang="en-US" dirty="0" smtClean="0"/>
              <a:t>Readers for typical BI sources (e.g. </a:t>
            </a:r>
            <a:r>
              <a:rPr lang="en-US" dirty="0" err="1" smtClean="0"/>
              <a:t>SalesForce</a:t>
            </a:r>
            <a:r>
              <a:rPr lang="en-US" dirty="0" smtClean="0"/>
              <a:t>, Facebook)</a:t>
            </a:r>
          </a:p>
          <a:p>
            <a:pPr lvl="2"/>
            <a:r>
              <a:rPr lang="en-US" dirty="0" smtClean="0"/>
              <a:t>Writers for Cloud-based storage components</a:t>
            </a:r>
          </a:p>
          <a:p>
            <a:pPr lvl="2"/>
            <a:r>
              <a:rPr lang="en-US" dirty="0" smtClean="0"/>
              <a:t>Additional transformations</a:t>
            </a:r>
          </a:p>
          <a:p>
            <a:pPr lvl="2"/>
            <a:r>
              <a:rPr lang="en-US" dirty="0" smtClean="0"/>
              <a:t>Usability enhancements</a:t>
            </a:r>
          </a:p>
          <a:p>
            <a:pPr lvl="2"/>
            <a:endParaRPr lang="en-US" dirty="0"/>
          </a:p>
        </p:txBody>
      </p:sp>
    </p:spTree>
    <p:extLst>
      <p:ext uri="{BB962C8B-B14F-4D97-AF65-F5344CB8AC3E}">
        <p14:creationId xmlns:p14="http://schemas.microsoft.com/office/powerpoint/2010/main" val="315196669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Accessing Data</a:t>
            </a:r>
            <a:endParaRPr lang="en-US" dirty="0"/>
          </a:p>
        </p:txBody>
      </p:sp>
      <p:pic>
        <p:nvPicPr>
          <p:cNvPr id="4" name="Content Placeholder 3" descr="Screen Shot 2015-02-21 at 3.28.55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3" b="-13"/>
          <a:stretch/>
        </p:blipFill>
        <p:spPr>
          <a:xfrm>
            <a:off x="457200" y="1676400"/>
            <a:ext cx="2959049" cy="4343400"/>
          </a:xfrm>
        </p:spPr>
      </p:pic>
      <p:pic>
        <p:nvPicPr>
          <p:cNvPr id="5" name="Picture 4" descr="Screen Shot 2015-02-21 at 3.29.3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2411563"/>
            <a:ext cx="2819400" cy="3227237"/>
          </a:xfrm>
          <a:prstGeom prst="rect">
            <a:avLst/>
          </a:prstGeom>
        </p:spPr>
      </p:pic>
      <p:pic>
        <p:nvPicPr>
          <p:cNvPr id="6" name="Picture 5" descr="Screen Shot 2015-02-21 at 3.30.01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3604" y="2743200"/>
            <a:ext cx="2931796" cy="2743200"/>
          </a:xfrm>
          <a:prstGeom prst="rect">
            <a:avLst/>
          </a:prstGeom>
        </p:spPr>
      </p:pic>
    </p:spTree>
    <p:extLst>
      <p:ext uri="{BB962C8B-B14F-4D97-AF65-F5344CB8AC3E}">
        <p14:creationId xmlns:p14="http://schemas.microsoft.com/office/powerpoint/2010/main" val="42849652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 Connector Pagination</a:t>
            </a:r>
            <a:endParaRPr lang="en-US" dirty="0"/>
          </a:p>
        </p:txBody>
      </p:sp>
      <p:pic>
        <p:nvPicPr>
          <p:cNvPr id="4" name="Content Placeholder 3" descr="RESTConnectorPagination-Diagram.png"/>
          <p:cNvPicPr>
            <a:picLocks noGrp="1" noChangeAspect="1"/>
          </p:cNvPicPr>
          <p:nvPr>
            <p:ph idx="1"/>
          </p:nvPr>
        </p:nvPicPr>
        <p:blipFill>
          <a:blip r:embed="rId3">
            <a:extLst>
              <a:ext uri="{28A0092B-C50C-407E-A947-70E740481C1C}">
                <a14:useLocalDpi xmlns:a14="http://schemas.microsoft.com/office/drawing/2010/main" val="0"/>
              </a:ext>
            </a:extLst>
          </a:blip>
          <a:srcRect l="-19435" r="-19435"/>
          <a:stretch>
            <a:fillRect/>
          </a:stretch>
        </p:blipFill>
        <p:spPr/>
      </p:pic>
    </p:spTree>
    <p:extLst>
      <p:ext uri="{BB962C8B-B14F-4D97-AF65-F5344CB8AC3E}">
        <p14:creationId xmlns:p14="http://schemas.microsoft.com/office/powerpoint/2010/main" val="414256467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Transforming Data</a:t>
            </a:r>
            <a:endParaRPr lang="en-US" dirty="0"/>
          </a:p>
        </p:txBody>
      </p:sp>
      <p:pic>
        <p:nvPicPr>
          <p:cNvPr id="4" name="Content Placeholder 3" descr="Screen Shot 2015-02-21 at 3.40.44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l="-696" r="-696"/>
          <a:stretch/>
        </p:blipFill>
        <p:spPr>
          <a:xfrm>
            <a:off x="170022" y="1600201"/>
            <a:ext cx="2877978" cy="4343400"/>
          </a:xfrm>
        </p:spPr>
      </p:pic>
      <p:pic>
        <p:nvPicPr>
          <p:cNvPr id="5" name="Picture 4" descr="Screen Shot 2015-02-21 at 3.40.2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0400" y="1600200"/>
            <a:ext cx="2819400" cy="4341876"/>
          </a:xfrm>
          <a:prstGeom prst="rect">
            <a:avLst/>
          </a:prstGeom>
        </p:spPr>
      </p:pic>
      <p:pic>
        <p:nvPicPr>
          <p:cNvPr id="6" name="Picture 5" descr="Screen Shot 2015-02-21 at 3.45.30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650004"/>
            <a:ext cx="2819400" cy="4293596"/>
          </a:xfrm>
          <a:prstGeom prst="rect">
            <a:avLst/>
          </a:prstGeom>
        </p:spPr>
      </p:pic>
    </p:spTree>
    <p:extLst>
      <p:ext uri="{BB962C8B-B14F-4D97-AF65-F5344CB8AC3E}">
        <p14:creationId xmlns:p14="http://schemas.microsoft.com/office/powerpoint/2010/main" val="270528684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568824"/>
          </a:xfrm>
        </p:spPr>
        <p:txBody>
          <a:bodyPr/>
          <a:lstStyle/>
          <a:p>
            <a:r>
              <a:rPr lang="en-US" dirty="0" smtClean="0"/>
              <a:t>CC Transformation Language (CTL2)</a:t>
            </a:r>
            <a:endParaRPr lang="en-US" dirty="0"/>
          </a:p>
        </p:txBody>
      </p:sp>
      <p:sp>
        <p:nvSpPr>
          <p:cNvPr id="3" name="Content Placeholder 2"/>
          <p:cNvSpPr>
            <a:spLocks noGrp="1"/>
          </p:cNvSpPr>
          <p:nvPr>
            <p:ph idx="1"/>
          </p:nvPr>
        </p:nvSpPr>
        <p:spPr>
          <a:xfrm>
            <a:off x="549275" y="1828800"/>
            <a:ext cx="8042276" cy="4419599"/>
          </a:xfrm>
        </p:spPr>
        <p:txBody>
          <a:bodyPr/>
          <a:lstStyle/>
          <a:p>
            <a:r>
              <a:rPr lang="en-US" dirty="0" smtClean="0"/>
              <a:t>Programming language included in </a:t>
            </a:r>
            <a:r>
              <a:rPr lang="en-US" dirty="0" err="1" smtClean="0"/>
              <a:t>CloudConnect</a:t>
            </a:r>
            <a:endParaRPr lang="en-US" dirty="0" smtClean="0"/>
          </a:p>
          <a:p>
            <a:pPr lvl="1"/>
            <a:r>
              <a:rPr lang="en-US" dirty="0" smtClean="0"/>
              <a:t>You can also write Java code if you prefer</a:t>
            </a:r>
          </a:p>
          <a:p>
            <a:r>
              <a:rPr lang="en-US" dirty="0" smtClean="0"/>
              <a:t>Used for building complex expressions</a:t>
            </a:r>
          </a:p>
          <a:p>
            <a:pPr lvl="1"/>
            <a:r>
              <a:rPr lang="en-US" dirty="0" smtClean="0"/>
              <a:t>Debugging filters</a:t>
            </a:r>
          </a:p>
          <a:p>
            <a:pPr lvl="1"/>
            <a:r>
              <a:rPr lang="en-US" dirty="0" smtClean="0"/>
              <a:t>Transformations (available in most Transformers)</a:t>
            </a:r>
          </a:p>
          <a:p>
            <a:r>
              <a:rPr lang="en-US" dirty="0" smtClean="0"/>
              <a:t>Documentation</a:t>
            </a:r>
          </a:p>
          <a:p>
            <a:pPr lvl="1"/>
            <a:r>
              <a:rPr lang="en-US" dirty="0" smtClean="0"/>
              <a:t>Functions listed in Transform Editor</a:t>
            </a:r>
          </a:p>
          <a:p>
            <a:pPr lvl="1"/>
            <a:r>
              <a:rPr lang="en-US" dirty="0" err="1" smtClean="0"/>
              <a:t>CloudConnect</a:t>
            </a:r>
            <a:r>
              <a:rPr lang="en-US" dirty="0" smtClean="0"/>
              <a:t> User Guide on https://</a:t>
            </a:r>
            <a:r>
              <a:rPr lang="en-US" dirty="0" err="1" smtClean="0"/>
              <a:t>developer.gooddata.com</a:t>
            </a:r>
            <a:endParaRPr lang="en-US" dirty="0"/>
          </a:p>
        </p:txBody>
      </p:sp>
    </p:spTree>
    <p:extLst>
      <p:ext uri="{BB962C8B-B14F-4D97-AF65-F5344CB8AC3E}">
        <p14:creationId xmlns:p14="http://schemas.microsoft.com/office/powerpoint/2010/main" val="26589120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(Loading) Data</a:t>
            </a:r>
            <a:endParaRPr lang="en-US" dirty="0"/>
          </a:p>
        </p:txBody>
      </p:sp>
      <p:pic>
        <p:nvPicPr>
          <p:cNvPr id="3" name="Picture 2" descr="Screen Shot 2015-02-21 at 3.48.0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67400" y="1981200"/>
            <a:ext cx="2819400" cy="3916771"/>
          </a:xfrm>
          <a:prstGeom prst="rect">
            <a:avLst/>
          </a:prstGeom>
        </p:spPr>
      </p:pic>
      <p:sp>
        <p:nvSpPr>
          <p:cNvPr id="10" name="TextBox 9"/>
          <p:cNvSpPr txBox="1"/>
          <p:nvPr/>
        </p:nvSpPr>
        <p:spPr>
          <a:xfrm>
            <a:off x="609600" y="2056613"/>
            <a:ext cx="5105400" cy="3810787"/>
          </a:xfrm>
          <a:prstGeom prst="rect">
            <a:avLst/>
          </a:prstGeom>
          <a:noFill/>
        </p:spPr>
        <p:txBody>
          <a:bodyPr wrap="square" rtlCol="0">
            <a:spAutoFit/>
          </a:bodyPr>
          <a:lstStyle/>
          <a:p>
            <a:pPr>
              <a:lnSpc>
                <a:spcPct val="110000"/>
              </a:lnSpc>
            </a:pPr>
            <a:r>
              <a:rPr lang="en-US" sz="2200" dirty="0" smtClean="0"/>
              <a:t>The GD Dataset Writer Has 3 Modes:</a:t>
            </a:r>
          </a:p>
          <a:p>
            <a:pPr>
              <a:lnSpc>
                <a:spcPct val="110000"/>
              </a:lnSpc>
            </a:pPr>
            <a:endParaRPr lang="en-US" sz="2200" dirty="0" smtClean="0"/>
          </a:p>
          <a:p>
            <a:pPr marL="285750" indent="-285750">
              <a:lnSpc>
                <a:spcPct val="110000"/>
              </a:lnSpc>
              <a:buFont typeface="Arial"/>
              <a:buChar char="•"/>
            </a:pPr>
            <a:r>
              <a:rPr lang="en-US" sz="2200" dirty="0" smtClean="0"/>
              <a:t>Full load (replace all data with records from input): the default</a:t>
            </a:r>
          </a:p>
          <a:p>
            <a:pPr marL="285750" indent="-285750">
              <a:lnSpc>
                <a:spcPct val="110000"/>
              </a:lnSpc>
              <a:buFont typeface="Arial"/>
              <a:buChar char="•"/>
            </a:pPr>
            <a:endParaRPr lang="en-US" sz="2200" dirty="0" smtClean="0"/>
          </a:p>
          <a:p>
            <a:pPr marL="285750" indent="-285750">
              <a:lnSpc>
                <a:spcPct val="110000"/>
              </a:lnSpc>
              <a:buFont typeface="Arial"/>
              <a:buChar char="•"/>
            </a:pPr>
            <a:r>
              <a:rPr lang="en-US" sz="2200" dirty="0" smtClean="0"/>
              <a:t>Full load (purge all data when there is no input): use with caution</a:t>
            </a:r>
          </a:p>
          <a:p>
            <a:pPr marL="285750" indent="-285750">
              <a:lnSpc>
                <a:spcPct val="110000"/>
              </a:lnSpc>
              <a:buFont typeface="Arial"/>
              <a:buChar char="•"/>
            </a:pPr>
            <a:endParaRPr lang="en-US" sz="2200" dirty="0" smtClean="0"/>
          </a:p>
          <a:p>
            <a:pPr marL="285750" indent="-285750">
              <a:lnSpc>
                <a:spcPct val="110000"/>
              </a:lnSpc>
              <a:buFont typeface="Arial"/>
              <a:buChar char="•"/>
            </a:pPr>
            <a:r>
              <a:rPr lang="en-US" sz="2200" dirty="0" smtClean="0"/>
              <a:t>Incremental (append data from input)</a:t>
            </a:r>
            <a:endParaRPr lang="en-US" sz="2200" dirty="0"/>
          </a:p>
        </p:txBody>
      </p:sp>
    </p:spTree>
    <p:extLst>
      <p:ext uri="{BB962C8B-B14F-4D97-AF65-F5344CB8AC3E}">
        <p14:creationId xmlns:p14="http://schemas.microsoft.com/office/powerpoint/2010/main" val="337448810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CloudConnect</a:t>
            </a:r>
            <a:r>
              <a:rPr lang="en-US" dirty="0" smtClean="0"/>
              <a:t> Studio</a:t>
            </a:r>
            <a:endParaRPr lang="en-US" dirty="0"/>
          </a:p>
        </p:txBody>
      </p:sp>
      <p:pic>
        <p:nvPicPr>
          <p:cNvPr id="6" name="Content Placeholder 5" descr="Screen Shot 2015-02-21 at 9.45.21 PM.png"/>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5" b="-47"/>
          <a:stretch/>
        </p:blipFill>
        <p:spPr>
          <a:xfrm>
            <a:off x="152400" y="1512425"/>
            <a:ext cx="8915399" cy="4567894"/>
          </a:xfrm>
        </p:spPr>
      </p:pic>
    </p:spTree>
    <p:extLst>
      <p:ext uri="{BB962C8B-B14F-4D97-AF65-F5344CB8AC3E}">
        <p14:creationId xmlns:p14="http://schemas.microsoft.com/office/powerpoint/2010/main" val="421203700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Maintaining Projects</a:t>
            </a:r>
            <a:endParaRPr lang="en-US" dirty="0"/>
          </a:p>
        </p:txBody>
      </p:sp>
      <p:sp>
        <p:nvSpPr>
          <p:cNvPr id="3" name="Content Placeholder 2"/>
          <p:cNvSpPr>
            <a:spLocks noGrp="1"/>
          </p:cNvSpPr>
          <p:nvPr>
            <p:ph idx="1"/>
          </p:nvPr>
        </p:nvSpPr>
        <p:spPr/>
        <p:txBody>
          <a:bodyPr/>
          <a:lstStyle/>
          <a:p>
            <a:r>
              <a:rPr lang="en-US" dirty="0" smtClean="0"/>
              <a:t>Project-Specific Storage</a:t>
            </a:r>
          </a:p>
          <a:p>
            <a:r>
              <a:rPr lang="en-US" dirty="0" err="1" smtClean="0"/>
              <a:t>CloudConnect</a:t>
            </a:r>
            <a:r>
              <a:rPr lang="en-US" dirty="0" smtClean="0"/>
              <a:t> Integration Console</a:t>
            </a:r>
          </a:p>
          <a:p>
            <a:r>
              <a:rPr lang="en-US" dirty="0" err="1"/>
              <a:t>GoodData</a:t>
            </a:r>
            <a:r>
              <a:rPr lang="en-US" dirty="0"/>
              <a:t> Provisioning Scripts</a:t>
            </a:r>
          </a:p>
          <a:p>
            <a:pPr marL="0" indent="0">
              <a:buNone/>
            </a:pPr>
            <a:endParaRPr lang="en-US" dirty="0"/>
          </a:p>
        </p:txBody>
      </p:sp>
    </p:spTree>
    <p:extLst>
      <p:ext uri="{BB962C8B-B14F-4D97-AF65-F5344CB8AC3E}">
        <p14:creationId xmlns:p14="http://schemas.microsoft.com/office/powerpoint/2010/main" val="27807025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Social Media Conversations</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76" r="-411"/>
          <a:stretch/>
        </p:blipFill>
        <p:spPr>
          <a:xfrm>
            <a:off x="2482369" y="1447800"/>
            <a:ext cx="4299431" cy="5332673"/>
          </a:xfrm>
        </p:spPr>
      </p:pic>
    </p:spTree>
    <p:extLst>
      <p:ext uri="{BB962C8B-B14F-4D97-AF65-F5344CB8AC3E}">
        <p14:creationId xmlns:p14="http://schemas.microsoft.com/office/powerpoint/2010/main" val="10288636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54424"/>
          </a:xfrm>
        </p:spPr>
        <p:txBody>
          <a:bodyPr>
            <a:normAutofit fontScale="90000"/>
          </a:bodyPr>
          <a:lstStyle/>
          <a:p>
            <a:r>
              <a:rPr lang="en-US" dirty="0" smtClean="0"/>
              <a:t>Project Structures</a:t>
            </a:r>
            <a:endParaRPr lang="en-US" dirty="0"/>
          </a:p>
        </p:txBody>
      </p:sp>
      <p:pic>
        <p:nvPicPr>
          <p:cNvPr id="4" name="Content Placeholder 3" descr="CCDeploy.png"/>
          <p:cNvPicPr>
            <a:picLocks noGrp="1" noChangeAspect="1"/>
          </p:cNvPicPr>
          <p:nvPr>
            <p:ph idx="1"/>
          </p:nvPr>
        </p:nvPicPr>
        <p:blipFill rotWithShape="1">
          <a:blip r:embed="rId3">
            <a:extLst>
              <a:ext uri="{28A0092B-C50C-407E-A947-70E740481C1C}">
                <a14:useLocalDpi xmlns:a14="http://schemas.microsoft.com/office/drawing/2010/main" val="0"/>
              </a:ext>
            </a:extLst>
          </a:blip>
          <a:srcRect l="-223" r="-102"/>
          <a:stretch/>
        </p:blipFill>
        <p:spPr>
          <a:xfrm>
            <a:off x="685800" y="762000"/>
            <a:ext cx="7848599" cy="5867398"/>
          </a:xfrm>
        </p:spPr>
      </p:pic>
    </p:spTree>
    <p:extLst>
      <p:ext uri="{BB962C8B-B14F-4D97-AF65-F5344CB8AC3E}">
        <p14:creationId xmlns:p14="http://schemas.microsoft.com/office/powerpoint/2010/main" val="360921555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8" y="381000"/>
            <a:ext cx="8077201" cy="762000"/>
          </a:xfrm>
        </p:spPr>
        <p:txBody>
          <a:bodyPr>
            <a:normAutofit/>
          </a:bodyPr>
          <a:lstStyle/>
          <a:p>
            <a:r>
              <a:rPr lang="en-US" dirty="0" smtClean="0"/>
              <a:t>Data Integration Console</a:t>
            </a:r>
            <a:endParaRPr lang="en-US" dirty="0"/>
          </a:p>
        </p:txBody>
      </p:sp>
      <p:pic>
        <p:nvPicPr>
          <p:cNvPr id="4" name="Content Placeholder 3" descr="DISC-ProjectDetailsScreen.png"/>
          <p:cNvPicPr>
            <a:picLocks noGrp="1" noChangeAspect="1"/>
          </p:cNvPicPr>
          <p:nvPr>
            <p:ph idx="1"/>
          </p:nvPr>
        </p:nvPicPr>
        <p:blipFill rotWithShape="1">
          <a:blip r:embed="rId3">
            <a:extLst>
              <a:ext uri="{28A0092B-C50C-407E-A947-70E740481C1C}">
                <a14:useLocalDpi xmlns:a14="http://schemas.microsoft.com/office/drawing/2010/main" val="0"/>
              </a:ext>
            </a:extLst>
          </a:blip>
          <a:srcRect t="-628" b="-1368"/>
          <a:stretch/>
        </p:blipFill>
        <p:spPr>
          <a:xfrm>
            <a:off x="457200" y="3429000"/>
            <a:ext cx="8153400" cy="3155007"/>
          </a:xfrm>
        </p:spPr>
      </p:pic>
      <p:sp>
        <p:nvSpPr>
          <p:cNvPr id="3" name="Text Placeholder 2"/>
          <p:cNvSpPr>
            <a:spLocks noGrp="1"/>
          </p:cNvSpPr>
          <p:nvPr>
            <p:ph type="body" sz="half" idx="2"/>
          </p:nvPr>
        </p:nvSpPr>
        <p:spPr>
          <a:xfrm>
            <a:off x="457200" y="1219200"/>
            <a:ext cx="8381999" cy="2362200"/>
          </a:xfrm>
        </p:spPr>
        <p:txBody>
          <a:bodyPr>
            <a:normAutofit/>
          </a:bodyPr>
          <a:lstStyle/>
          <a:p>
            <a:pPr marL="285750" indent="-285750" algn="just">
              <a:buFont typeface="Arial"/>
              <a:buChar char="•"/>
            </a:pPr>
            <a:r>
              <a:rPr lang="en-US" dirty="0" smtClean="0"/>
              <a:t>Manage multiple processes across multiple projects</a:t>
            </a:r>
          </a:p>
          <a:p>
            <a:pPr marL="285750" indent="-285750" algn="just">
              <a:buFont typeface="Arial"/>
              <a:buChar char="•"/>
            </a:pPr>
            <a:r>
              <a:rPr lang="en-US" dirty="0" smtClean="0"/>
              <a:t>Schedule, postpone and trigger ETL processes</a:t>
            </a:r>
          </a:p>
          <a:p>
            <a:pPr marL="285750" indent="-285750" algn="just">
              <a:buFont typeface="Arial"/>
              <a:buChar char="•"/>
            </a:pPr>
            <a:r>
              <a:rPr lang="en-US" dirty="0" smtClean="0"/>
              <a:t>Setup and receive notifications related to ETL processes</a:t>
            </a:r>
          </a:p>
          <a:p>
            <a:pPr marL="285750" indent="-285750" algn="just">
              <a:buFont typeface="Arial"/>
              <a:buChar char="•"/>
            </a:pPr>
            <a:r>
              <a:rPr lang="en-US" dirty="0" smtClean="0"/>
              <a:t>Monitor successful or failed ETL processes</a:t>
            </a:r>
          </a:p>
          <a:p>
            <a:pPr marL="742950" lvl="1" indent="-285750" algn="just">
              <a:buFont typeface="Arial"/>
              <a:buChar char="•"/>
            </a:pPr>
            <a:r>
              <a:rPr lang="en-US" dirty="0" smtClean="0"/>
              <a:t>Review logs generated during execution time</a:t>
            </a:r>
          </a:p>
          <a:p>
            <a:pPr marL="742950" lvl="1" indent="-285750" algn="just">
              <a:buFont typeface="Arial"/>
              <a:buChar char="•"/>
            </a:pPr>
            <a:r>
              <a:rPr lang="en-US" dirty="0" smtClean="0"/>
              <a:t>Review historical performance of ETL processes</a:t>
            </a:r>
          </a:p>
        </p:txBody>
      </p:sp>
    </p:spTree>
    <p:extLst>
      <p:ext uri="{BB962C8B-B14F-4D97-AF65-F5344CB8AC3E}">
        <p14:creationId xmlns:p14="http://schemas.microsoft.com/office/powerpoint/2010/main" val="356131665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Interfaces</a:t>
            </a:r>
            <a:endParaRPr lang="en-US" dirty="0"/>
          </a:p>
        </p:txBody>
      </p:sp>
      <p:sp>
        <p:nvSpPr>
          <p:cNvPr id="3" name="Content Placeholder 2"/>
          <p:cNvSpPr>
            <a:spLocks noGrp="1"/>
          </p:cNvSpPr>
          <p:nvPr>
            <p:ph idx="1"/>
          </p:nvPr>
        </p:nvSpPr>
        <p:spPr/>
        <p:txBody>
          <a:bodyPr/>
          <a:lstStyle/>
          <a:p>
            <a:r>
              <a:rPr lang="en-US" dirty="0" err="1" smtClean="0"/>
              <a:t>GoodData</a:t>
            </a:r>
            <a:r>
              <a:rPr lang="en-US" dirty="0" smtClean="0"/>
              <a:t> REST APIs</a:t>
            </a:r>
          </a:p>
          <a:p>
            <a:r>
              <a:rPr lang="en-US" dirty="0" smtClean="0"/>
              <a:t>Automation SDK</a:t>
            </a:r>
          </a:p>
          <a:p>
            <a:r>
              <a:rPr lang="en-US" dirty="0" smtClean="0"/>
              <a:t>Gray Pages</a:t>
            </a:r>
          </a:p>
          <a:p>
            <a:r>
              <a:rPr lang="en-US" dirty="0" err="1" smtClean="0"/>
              <a:t>GoodData</a:t>
            </a:r>
            <a:r>
              <a:rPr lang="en-US" dirty="0" smtClean="0"/>
              <a:t> Extension Tool for Chrome</a:t>
            </a:r>
          </a:p>
          <a:p>
            <a:r>
              <a:rPr lang="en-US" dirty="0" smtClean="0"/>
              <a:t>CL Tool</a:t>
            </a:r>
          </a:p>
          <a:p>
            <a:endParaRPr lang="en-US" dirty="0"/>
          </a:p>
        </p:txBody>
      </p:sp>
    </p:spTree>
    <p:extLst>
      <p:ext uri="{BB962C8B-B14F-4D97-AF65-F5344CB8AC3E}">
        <p14:creationId xmlns:p14="http://schemas.microsoft.com/office/powerpoint/2010/main" val="413677836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GoodData</a:t>
            </a:r>
            <a:r>
              <a:rPr lang="en-US" dirty="0" smtClean="0"/>
              <a:t> Labs Launchpad</a:t>
            </a:r>
            <a:endParaRPr lang="en-US" dirty="0"/>
          </a:p>
        </p:txBody>
      </p:sp>
      <p:pic>
        <p:nvPicPr>
          <p:cNvPr id="4" name="Content Placeholder 3" descr="Screen Shot 2015-02-22 at 1.52.36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1182" b="-271"/>
          <a:stretch/>
        </p:blipFill>
        <p:spPr>
          <a:xfrm>
            <a:off x="101810" y="1983709"/>
            <a:ext cx="8965990" cy="3959891"/>
          </a:xfrm>
        </p:spPr>
      </p:pic>
    </p:spTree>
    <p:extLst>
      <p:ext uri="{BB962C8B-B14F-4D97-AF65-F5344CB8AC3E}">
        <p14:creationId xmlns:p14="http://schemas.microsoft.com/office/powerpoint/2010/main" val="16021174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GD Extension Tool</a:t>
            </a:r>
            <a:endParaRPr lang="en-US" dirty="0"/>
          </a:p>
        </p:txBody>
      </p:sp>
      <p:pic>
        <p:nvPicPr>
          <p:cNvPr id="7" name="Content Placeholder 6" descr="ChromePlugin-CloudConnectparser.png"/>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191" b="-950"/>
          <a:stretch/>
        </p:blipFill>
        <p:spPr>
          <a:xfrm>
            <a:off x="152400" y="2514600"/>
            <a:ext cx="5019100" cy="2895600"/>
          </a:xfrm>
        </p:spPr>
      </p:pic>
      <p:pic>
        <p:nvPicPr>
          <p:cNvPr id="8" name="Content Placeholder 7" descr="gd4chrome_explain.png"/>
          <p:cNvPicPr>
            <a:picLocks noGrp="1" noChangeAspect="1"/>
          </p:cNvPicPr>
          <p:nvPr>
            <p:ph sz="half" idx="2"/>
          </p:nvPr>
        </p:nvPicPr>
        <p:blipFill>
          <a:blip r:embed="rId4">
            <a:extLst>
              <a:ext uri="{28A0092B-C50C-407E-A947-70E740481C1C}">
                <a14:useLocalDpi xmlns:a14="http://schemas.microsoft.com/office/drawing/2010/main" val="0"/>
              </a:ext>
            </a:extLst>
          </a:blip>
          <a:srcRect t="-9940" b="-9940"/>
          <a:stretch>
            <a:fillRect/>
          </a:stretch>
        </p:blipFill>
        <p:spPr>
          <a:xfrm>
            <a:off x="5151120" y="1600201"/>
            <a:ext cx="3840480" cy="4343400"/>
          </a:xfrm>
        </p:spPr>
      </p:pic>
    </p:spTree>
    <p:extLst>
      <p:ext uri="{BB962C8B-B14F-4D97-AF65-F5344CB8AC3E}">
        <p14:creationId xmlns:p14="http://schemas.microsoft.com/office/powerpoint/2010/main" val="185107776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GoodData</a:t>
            </a:r>
            <a:r>
              <a:rPr lang="en-US" dirty="0" smtClean="0"/>
              <a:t> Open SDKs</a:t>
            </a:r>
            <a:endParaRPr lang="en-US" dirty="0"/>
          </a:p>
        </p:txBody>
      </p:sp>
      <p:pic>
        <p:nvPicPr>
          <p:cNvPr id="4" name="Content Placeholder 3" descr="Screen Shot 2015-02-22 at 3.02.45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389" b="-1290"/>
          <a:stretch/>
        </p:blipFill>
        <p:spPr>
          <a:xfrm>
            <a:off x="319052" y="2590800"/>
            <a:ext cx="8596348" cy="2628215"/>
          </a:xfrm>
        </p:spPr>
      </p:pic>
    </p:spTree>
    <p:extLst>
      <p:ext uri="{BB962C8B-B14F-4D97-AF65-F5344CB8AC3E}">
        <p14:creationId xmlns:p14="http://schemas.microsoft.com/office/powerpoint/2010/main" val="42524457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5-02-22 at 3.06.21 PM.png"/>
          <p:cNvPicPr>
            <a:picLocks noGrp="1" noChangeAspect="1"/>
          </p:cNvPicPr>
          <p:nvPr>
            <p:ph idx="1"/>
          </p:nvPr>
        </p:nvPicPr>
        <p:blipFill rotWithShape="1">
          <a:blip r:embed="rId3">
            <a:extLst>
              <a:ext uri="{28A0092B-C50C-407E-A947-70E740481C1C}">
                <a14:useLocalDpi xmlns:a14="http://schemas.microsoft.com/office/drawing/2010/main" val="0"/>
              </a:ext>
            </a:extLst>
          </a:blip>
          <a:srcRect t="-796" b="-450"/>
          <a:stretch/>
        </p:blipFill>
        <p:spPr>
          <a:xfrm>
            <a:off x="2895600" y="304800"/>
            <a:ext cx="3840480" cy="797089"/>
          </a:xfrm>
        </p:spPr>
      </p:pic>
      <p:sp>
        <p:nvSpPr>
          <p:cNvPr id="7" name="Text Placeholder 6"/>
          <p:cNvSpPr>
            <a:spLocks noGrp="1"/>
          </p:cNvSpPr>
          <p:nvPr>
            <p:ph type="body" sz="half" idx="2"/>
          </p:nvPr>
        </p:nvSpPr>
        <p:spPr>
          <a:xfrm>
            <a:off x="457200" y="1524000"/>
            <a:ext cx="8229599" cy="4495800"/>
          </a:xfrm>
        </p:spPr>
        <p:txBody>
          <a:bodyPr>
            <a:noAutofit/>
          </a:bodyPr>
          <a:lstStyle/>
          <a:p>
            <a:pPr marL="285750" indent="-285750" algn="just">
              <a:buFont typeface="Arial"/>
              <a:buChar char="•"/>
            </a:pPr>
            <a:r>
              <a:rPr lang="en-US" sz="2400" dirty="0" smtClean="0"/>
              <a:t>Generating new project</a:t>
            </a:r>
          </a:p>
          <a:p>
            <a:pPr marL="285750" indent="-285750" algn="just">
              <a:buFont typeface="Arial"/>
              <a:buChar char="•"/>
            </a:pPr>
            <a:r>
              <a:rPr lang="en-US" sz="2400" dirty="0" smtClean="0"/>
              <a:t>Performing operations on multiple projects</a:t>
            </a:r>
          </a:p>
          <a:p>
            <a:pPr marL="285750" indent="-285750" algn="just">
              <a:buFont typeface="Arial"/>
              <a:buChar char="•"/>
            </a:pPr>
            <a:r>
              <a:rPr lang="en-US" sz="2400" dirty="0" smtClean="0"/>
              <a:t>Creating/updating a data model</a:t>
            </a:r>
          </a:p>
          <a:p>
            <a:pPr marL="285750" indent="-285750" algn="just">
              <a:buFont typeface="Arial"/>
              <a:buChar char="•"/>
            </a:pPr>
            <a:r>
              <a:rPr lang="en-US" sz="2400" dirty="0" smtClean="0"/>
              <a:t>Looking around the project (examine number of users, facts, or attributes, numbers of stars in the model, number of lines in datasets)</a:t>
            </a:r>
          </a:p>
          <a:p>
            <a:pPr marL="285750" indent="-285750" algn="just">
              <a:buFont typeface="Arial"/>
              <a:buChar char="•"/>
            </a:pPr>
            <a:r>
              <a:rPr lang="en-US" sz="2400" dirty="0" smtClean="0"/>
              <a:t>Testing reports</a:t>
            </a:r>
          </a:p>
          <a:p>
            <a:pPr marL="285750" indent="-285750" algn="just">
              <a:buFont typeface="Arial"/>
              <a:buChar char="•"/>
            </a:pPr>
            <a:r>
              <a:rPr lang="en-US" sz="2400" dirty="0" smtClean="0"/>
              <a:t>Loading data</a:t>
            </a:r>
          </a:p>
          <a:p>
            <a:pPr marL="285750" indent="-285750" algn="just">
              <a:buFont typeface="Arial"/>
              <a:buChar char="•"/>
            </a:pPr>
            <a:r>
              <a:rPr lang="en-US" sz="2400" dirty="0" smtClean="0"/>
              <a:t>Computing reports, measuring reports execution time etc.</a:t>
            </a:r>
          </a:p>
        </p:txBody>
      </p:sp>
    </p:spTree>
    <p:extLst>
      <p:ext uri="{BB962C8B-B14F-4D97-AF65-F5344CB8AC3E}">
        <p14:creationId xmlns:p14="http://schemas.microsoft.com/office/powerpoint/2010/main" val="217046911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creen Shot 2015-02-22 at 2.18.39 PM.png"/>
          <p:cNvPicPr>
            <a:picLocks noGrp="1" noChangeAspect="1"/>
          </p:cNvPicPr>
          <p:nvPr>
            <p:ph sz="half" idx="1"/>
          </p:nvPr>
        </p:nvPicPr>
        <p:blipFill>
          <a:blip r:embed="rId3" cstate="print">
            <a:extLst>
              <a:ext uri="{28A0092B-C50C-407E-A947-70E740481C1C}">
                <a14:useLocalDpi xmlns:a14="http://schemas.microsoft.com/office/drawing/2010/main" val="0"/>
              </a:ext>
            </a:extLst>
          </a:blip>
          <a:srcRect t="-3901" b="-3901"/>
          <a:stretch>
            <a:fillRect/>
          </a:stretch>
        </p:blipFill>
        <p:spPr/>
      </p:pic>
      <p:pic>
        <p:nvPicPr>
          <p:cNvPr id="6" name="Content Placeholder 5" descr="Screen Shot 2015-02-22 at 2.17.26 PM.png"/>
          <p:cNvPicPr>
            <a:picLocks noGrp="1" noChangeAspect="1"/>
          </p:cNvPicPr>
          <p:nvPr>
            <p:ph sz="half" idx="2"/>
          </p:nvPr>
        </p:nvPicPr>
        <p:blipFill>
          <a:blip r:embed="rId4">
            <a:extLst>
              <a:ext uri="{28A0092B-C50C-407E-A947-70E740481C1C}">
                <a14:useLocalDpi xmlns:a14="http://schemas.microsoft.com/office/drawing/2010/main" val="0"/>
              </a:ext>
            </a:extLst>
          </a:blip>
          <a:srcRect t="-68543" b="-68543"/>
          <a:stretch>
            <a:fillRect/>
          </a:stretch>
        </p:blipFill>
        <p:spPr/>
      </p:pic>
    </p:spTree>
    <p:extLst>
      <p:ext uri="{BB962C8B-B14F-4D97-AF65-F5344CB8AC3E}">
        <p14:creationId xmlns:p14="http://schemas.microsoft.com/office/powerpoint/2010/main" val="1250353099"/>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Real-Life Challenges</a:t>
            </a:r>
            <a:endParaRPr lang="en-US" dirty="0"/>
          </a:p>
        </p:txBody>
      </p:sp>
      <p:sp>
        <p:nvSpPr>
          <p:cNvPr id="3" name="Content Placeholder 2"/>
          <p:cNvSpPr>
            <a:spLocks noGrp="1"/>
          </p:cNvSpPr>
          <p:nvPr>
            <p:ph idx="1"/>
          </p:nvPr>
        </p:nvSpPr>
        <p:spPr/>
        <p:txBody>
          <a:bodyPr>
            <a:normAutofit/>
          </a:bodyPr>
          <a:lstStyle/>
          <a:p>
            <a:r>
              <a:rPr lang="en-US" dirty="0" smtClean="0"/>
              <a:t>Done:</a:t>
            </a:r>
          </a:p>
          <a:p>
            <a:pPr lvl="1"/>
            <a:r>
              <a:rPr lang="en-US" dirty="0" smtClean="0"/>
              <a:t>Minimize data processing time</a:t>
            </a:r>
          </a:p>
          <a:p>
            <a:pPr lvl="1"/>
            <a:r>
              <a:rPr lang="en-US" dirty="0"/>
              <a:t>A lot of media content on social </a:t>
            </a:r>
            <a:r>
              <a:rPr lang="en-US" dirty="0" smtClean="0"/>
              <a:t>networks</a:t>
            </a:r>
          </a:p>
          <a:p>
            <a:r>
              <a:rPr lang="en-US" dirty="0" smtClean="0"/>
              <a:t>In Progress:</a:t>
            </a:r>
          </a:p>
          <a:p>
            <a:pPr lvl="1"/>
            <a:r>
              <a:rPr lang="en-US" dirty="0" smtClean="0"/>
              <a:t>Lack </a:t>
            </a:r>
            <a:r>
              <a:rPr lang="en-US" dirty="0"/>
              <a:t>of out of the box automation to track changes in </a:t>
            </a:r>
            <a:r>
              <a:rPr lang="en-US" dirty="0" smtClean="0"/>
              <a:t>projects</a:t>
            </a:r>
          </a:p>
          <a:p>
            <a:r>
              <a:rPr lang="en-US" dirty="0" smtClean="0"/>
              <a:t>To Do:</a:t>
            </a:r>
          </a:p>
          <a:p>
            <a:pPr lvl="1"/>
            <a:r>
              <a:rPr lang="en-US" dirty="0" smtClean="0"/>
              <a:t>Incremental </a:t>
            </a:r>
            <a:r>
              <a:rPr lang="en-US" dirty="0"/>
              <a:t>ETL with changing facts (full-load ETL need to process near 8TB of data for last 8 months</a:t>
            </a:r>
            <a:r>
              <a:rPr lang="en-US" dirty="0" smtClean="0"/>
              <a:t>)</a:t>
            </a:r>
          </a:p>
          <a:p>
            <a:endParaRPr lang="en-US" dirty="0" smtClean="0"/>
          </a:p>
        </p:txBody>
      </p:sp>
    </p:spTree>
    <p:extLst>
      <p:ext uri="{BB962C8B-B14F-4D97-AF65-F5344CB8AC3E}">
        <p14:creationId xmlns:p14="http://schemas.microsoft.com/office/powerpoint/2010/main" val="68083739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 List</a:t>
            </a:r>
            <a:endParaRPr lang="en-US" dirty="0"/>
          </a:p>
        </p:txBody>
      </p:sp>
      <p:sp>
        <p:nvSpPr>
          <p:cNvPr id="3" name="Content Placeholder 2"/>
          <p:cNvSpPr>
            <a:spLocks noGrp="1"/>
          </p:cNvSpPr>
          <p:nvPr>
            <p:ph idx="1"/>
          </p:nvPr>
        </p:nvSpPr>
        <p:spPr/>
        <p:txBody>
          <a:bodyPr/>
          <a:lstStyle/>
          <a:p>
            <a:r>
              <a:rPr lang="en-US" dirty="0" smtClean="0">
                <a:hlinkClick r:id="rId2"/>
              </a:rPr>
              <a:t>http://help.gooddata.com</a:t>
            </a:r>
          </a:p>
          <a:p>
            <a:r>
              <a:rPr lang="en-US" dirty="0" smtClean="0">
                <a:hlinkClick r:id="rId3"/>
              </a:rPr>
              <a:t>http://developer.gooddata.com</a:t>
            </a:r>
            <a:endParaRPr lang="en-US" dirty="0" smtClean="0"/>
          </a:p>
          <a:p>
            <a:r>
              <a:rPr lang="en-US" dirty="0">
                <a:hlinkClick r:id="rId2"/>
              </a:rPr>
              <a:t>http://www.slideshare.net/</a:t>
            </a:r>
            <a:r>
              <a:rPr lang="en-US" dirty="0" smtClean="0">
                <a:hlinkClick r:id="rId2"/>
              </a:rPr>
              <a:t>GoodData</a:t>
            </a:r>
            <a:endParaRPr lang="en-US" dirty="0" smtClean="0"/>
          </a:p>
          <a:p>
            <a:r>
              <a:rPr lang="en-US" dirty="0">
                <a:hlinkClick r:id="rId4"/>
              </a:rPr>
              <a:t>https://econsultancy.com/blog/64701-why-is-ford-s-social-media-strategy-so-good</a:t>
            </a:r>
            <a:r>
              <a:rPr lang="en-US" dirty="0" smtClean="0">
                <a:hlinkClick r:id="rId4"/>
              </a:rPr>
              <a:t>/</a:t>
            </a:r>
            <a:endParaRPr lang="en-US" dirty="0" smtClean="0"/>
          </a:p>
          <a:p>
            <a:endParaRPr lang="en-US" dirty="0" smtClean="0"/>
          </a:p>
          <a:p>
            <a:endParaRPr lang="en-US" dirty="0"/>
          </a:p>
        </p:txBody>
      </p:sp>
    </p:spTree>
    <p:extLst>
      <p:ext uri="{BB962C8B-B14F-4D97-AF65-F5344CB8AC3E}">
        <p14:creationId xmlns:p14="http://schemas.microsoft.com/office/powerpoint/2010/main" val="419532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276600" y="2895600"/>
            <a:ext cx="2590800" cy="1066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Content Placeholder 4" descr="logo-fb.png"/>
          <p:cNvPicPr>
            <a:picLocks noGrp="1" noChangeAspect="1"/>
          </p:cNvPicPr>
          <p:nvPr>
            <p:ph sz="half" idx="1"/>
          </p:nvPr>
        </p:nvPicPr>
        <p:blipFill>
          <a:blip r:embed="rId2">
            <a:extLst>
              <a:ext uri="{28A0092B-C50C-407E-A947-70E740481C1C}">
                <a14:useLocalDpi xmlns:a14="http://schemas.microsoft.com/office/drawing/2010/main" val="0"/>
              </a:ext>
            </a:extLst>
          </a:blip>
          <a:srcRect t="-6548" b="-6548"/>
          <a:stretch>
            <a:fillRect/>
          </a:stretch>
        </p:blipFill>
        <p:spPr>
          <a:xfrm>
            <a:off x="6172200" y="4114800"/>
            <a:ext cx="1050925" cy="1188546"/>
          </a:xfrm>
        </p:spPr>
      </p:pic>
      <p:pic>
        <p:nvPicPr>
          <p:cNvPr id="6" name="Content Placeholder 5" descr="logo-pinterest.jpg"/>
          <p:cNvPicPr>
            <a:picLocks noGrp="1" noChangeAspect="1"/>
          </p:cNvPicPr>
          <p:nvPr>
            <p:ph sz="half" idx="2"/>
          </p:nvPr>
        </p:nvPicPr>
        <p:blipFill>
          <a:blip r:embed="rId3">
            <a:extLst>
              <a:ext uri="{28A0092B-C50C-407E-A947-70E740481C1C}">
                <a14:useLocalDpi xmlns:a14="http://schemas.microsoft.com/office/drawing/2010/main" val="0"/>
              </a:ext>
            </a:extLst>
          </a:blip>
          <a:srcRect t="-40476" b="-40476"/>
          <a:stretch>
            <a:fillRect/>
          </a:stretch>
        </p:blipFill>
        <p:spPr>
          <a:xfrm>
            <a:off x="3962400" y="5257800"/>
            <a:ext cx="1295400" cy="1465035"/>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4114800"/>
            <a:ext cx="1295400" cy="1151466"/>
          </a:xfrm>
          <a:prstGeom prst="rect">
            <a:avLst/>
          </a:prstGeom>
        </p:spPr>
      </p:pic>
      <p:pic>
        <p:nvPicPr>
          <p:cNvPr id="8" name="Content Placeholder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1752600"/>
            <a:ext cx="2346965" cy="762000"/>
          </a:xfrm>
          <a:prstGeom prst="rect">
            <a:avLst/>
          </a:prstGeom>
        </p:spPr>
      </p:pic>
      <p:pic>
        <p:nvPicPr>
          <p:cNvPr id="9" name="Content Placeholder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2400" y="533400"/>
            <a:ext cx="1192529" cy="791045"/>
          </a:xfrm>
          <a:prstGeom prst="rect">
            <a:avLst/>
          </a:prstGeom>
        </p:spPr>
      </p:pic>
      <p:pic>
        <p:nvPicPr>
          <p:cNvPr id="10" name="Content Placeholder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3600" y="1676400"/>
            <a:ext cx="1600200" cy="1011236"/>
          </a:xfrm>
          <a:prstGeom prst="rect">
            <a:avLst/>
          </a:prstGeom>
        </p:spPr>
      </p:pic>
      <p:sp>
        <p:nvSpPr>
          <p:cNvPr id="18" name="TextBox 17"/>
          <p:cNvSpPr txBox="1"/>
          <p:nvPr/>
        </p:nvSpPr>
        <p:spPr>
          <a:xfrm>
            <a:off x="3352800" y="2971800"/>
            <a:ext cx="2438400" cy="923330"/>
          </a:xfrm>
          <a:prstGeom prst="rect">
            <a:avLst/>
          </a:prstGeom>
          <a:noFill/>
        </p:spPr>
        <p:txBody>
          <a:bodyPr wrap="square" rtlCol="0">
            <a:spAutoFit/>
          </a:bodyPr>
          <a:lstStyle/>
          <a:p>
            <a:pPr lvl="0" algn="just"/>
            <a:r>
              <a:rPr lang="en-US" b="1" dirty="0"/>
              <a:t>Almost every social network has it’s own native analytics</a:t>
            </a:r>
            <a:r>
              <a:rPr lang="en-US" b="1" dirty="0" smtClean="0"/>
              <a:t>.</a:t>
            </a:r>
            <a:endParaRPr lang="en-US" dirty="0"/>
          </a:p>
        </p:txBody>
      </p:sp>
    </p:spTree>
    <p:extLst>
      <p:ext uri="{BB962C8B-B14F-4D97-AF65-F5344CB8AC3E}">
        <p14:creationId xmlns:p14="http://schemas.microsoft.com/office/powerpoint/2010/main" val="212128074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743200" y="2743200"/>
            <a:ext cx="4254289" cy="1015663"/>
          </a:xfrm>
          <a:prstGeom prst="rect">
            <a:avLst/>
          </a:prstGeom>
          <a:noFill/>
        </p:spPr>
        <p:txBody>
          <a:bodyPr wrap="none" rtlCol="0">
            <a:spAutoFit/>
          </a:bodyPr>
          <a:lstStyle/>
          <a:p>
            <a:r>
              <a:rPr lang="en-US" sz="6000" b="1" dirty="0" smtClean="0">
                <a:solidFill>
                  <a:schemeClr val="tx2"/>
                </a:solidFill>
              </a:rPr>
              <a:t>Thank </a:t>
            </a:r>
            <a:r>
              <a:rPr lang="en-US" sz="6000" b="1" dirty="0">
                <a:solidFill>
                  <a:schemeClr val="tx2"/>
                </a:solidFill>
              </a:rPr>
              <a:t>y</a:t>
            </a:r>
            <a:r>
              <a:rPr lang="en-US" sz="6000" b="1" dirty="0" smtClean="0">
                <a:solidFill>
                  <a:schemeClr val="tx2"/>
                </a:solidFill>
              </a:rPr>
              <a:t>ou!</a:t>
            </a:r>
            <a:endParaRPr lang="en-US" sz="6000" b="1" dirty="0">
              <a:solidFill>
                <a:schemeClr val="tx2"/>
              </a:solidFill>
            </a:endParaRPr>
          </a:p>
        </p:txBody>
      </p:sp>
    </p:spTree>
    <p:extLst>
      <p:ext uri="{BB962C8B-B14F-4D97-AF65-F5344CB8AC3E}">
        <p14:creationId xmlns:p14="http://schemas.microsoft.com/office/powerpoint/2010/main" val="2714847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398" y="76200"/>
            <a:ext cx="8001001" cy="1697722"/>
          </a:xfrm>
        </p:spPr>
        <p:txBody>
          <a:bodyPr/>
          <a:lstStyle/>
          <a:p>
            <a:r>
              <a:rPr lang="en-US" sz="4600" dirty="0" smtClean="0"/>
              <a:t/>
            </a:r>
            <a:br>
              <a:rPr lang="en-US" sz="4600" dirty="0" smtClean="0"/>
            </a:br>
            <a:r>
              <a:rPr lang="en-US" sz="4600" dirty="0"/>
              <a:t/>
            </a:r>
            <a:br>
              <a:rPr lang="en-US" sz="4600" dirty="0"/>
            </a:br>
            <a:r>
              <a:rPr lang="en-US" sz="4600" dirty="0" smtClean="0"/>
              <a:t/>
            </a:r>
            <a:br>
              <a:rPr lang="en-US" sz="4600" dirty="0" smtClean="0"/>
            </a:br>
            <a:r>
              <a:rPr lang="en-US" sz="4600" dirty="0" smtClean="0"/>
              <a:t>The problem is:</a:t>
            </a:r>
            <a:endParaRPr lang="en-US" sz="4600" dirty="0"/>
          </a:p>
        </p:txBody>
      </p:sp>
      <p:pic>
        <p:nvPicPr>
          <p:cNvPr id="4" name="Content Placeholder 3" descr="Puzzle_mixed-1.jpg"/>
          <p:cNvPicPr>
            <a:picLocks noGrp="1" noChangeAspect="1"/>
          </p:cNvPicPr>
          <p:nvPr>
            <p:ph idx="1"/>
          </p:nvPr>
        </p:nvPicPr>
        <p:blipFill rotWithShape="1">
          <a:blip r:embed="rId3">
            <a:extLst>
              <a:ext uri="{28A0092B-C50C-407E-A947-70E740481C1C}">
                <a14:useLocalDpi xmlns:a14="http://schemas.microsoft.com/office/drawing/2010/main" val="0"/>
              </a:ext>
            </a:extLst>
          </a:blip>
          <a:srcRect t="-12542" r="-620" b="-697"/>
          <a:stretch/>
        </p:blipFill>
        <p:spPr>
          <a:xfrm>
            <a:off x="1295400" y="1435881"/>
            <a:ext cx="6599168" cy="4481487"/>
          </a:xfrm>
        </p:spPr>
      </p:pic>
      <p:sp>
        <p:nvSpPr>
          <p:cNvPr id="5" name="Text Placeholder 4"/>
          <p:cNvSpPr>
            <a:spLocks noGrp="1"/>
          </p:cNvSpPr>
          <p:nvPr>
            <p:ph type="body" sz="half" idx="2"/>
          </p:nvPr>
        </p:nvSpPr>
        <p:spPr>
          <a:xfrm>
            <a:off x="1905000" y="5943600"/>
            <a:ext cx="5486400" cy="650544"/>
          </a:xfrm>
        </p:spPr>
        <p:txBody>
          <a:bodyPr/>
          <a:lstStyle/>
          <a:p>
            <a:r>
              <a:rPr lang="en-US" b="1" dirty="0" smtClean="0"/>
              <a:t>Cross-Channel Measurement</a:t>
            </a:r>
            <a:endParaRPr lang="en-US" b="1" dirty="0"/>
          </a:p>
        </p:txBody>
      </p:sp>
    </p:spTree>
    <p:extLst>
      <p:ext uri="{BB962C8B-B14F-4D97-AF65-F5344CB8AC3E}">
        <p14:creationId xmlns:p14="http://schemas.microsoft.com/office/powerpoint/2010/main" val="54973434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it’s important</a:t>
            </a:r>
            <a:endParaRPr lang="en-US" dirty="0"/>
          </a:p>
        </p:txBody>
      </p:sp>
      <p:sp>
        <p:nvSpPr>
          <p:cNvPr id="3" name="Content Placeholder 2"/>
          <p:cNvSpPr>
            <a:spLocks noGrp="1"/>
          </p:cNvSpPr>
          <p:nvPr>
            <p:ph idx="1"/>
          </p:nvPr>
        </p:nvSpPr>
        <p:spPr/>
        <p:txBody>
          <a:bodyPr/>
          <a:lstStyle/>
          <a:p>
            <a:endParaRPr lang="en-US" b="1" dirty="0" smtClean="0"/>
          </a:p>
          <a:p>
            <a:r>
              <a:rPr lang="en-US" b="1" dirty="0" smtClean="0"/>
              <a:t>Analyze global trends</a:t>
            </a:r>
          </a:p>
          <a:p>
            <a:r>
              <a:rPr lang="en-US" b="1" dirty="0" smtClean="0"/>
              <a:t>Get insights about content performance</a:t>
            </a:r>
          </a:p>
          <a:p>
            <a:r>
              <a:rPr lang="en-US" b="1" dirty="0" smtClean="0"/>
              <a:t>Find opportunities in each community</a:t>
            </a:r>
          </a:p>
          <a:p>
            <a:r>
              <a:rPr lang="en-US" b="1" dirty="0" smtClean="0"/>
              <a:t>Optimize strategy and investments across networks</a:t>
            </a:r>
            <a:endParaRPr lang="en-US" b="1" dirty="0"/>
          </a:p>
        </p:txBody>
      </p:sp>
    </p:spTree>
    <p:extLst>
      <p:ext uri="{BB962C8B-B14F-4D97-AF65-F5344CB8AC3E}">
        <p14:creationId xmlns:p14="http://schemas.microsoft.com/office/powerpoint/2010/main" val="18053839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Facts</a:t>
            </a:r>
            <a:endParaRPr lang="en-US" dirty="0"/>
          </a:p>
        </p:txBody>
      </p:sp>
      <p:sp>
        <p:nvSpPr>
          <p:cNvPr id="3" name="Content Placeholder 2"/>
          <p:cNvSpPr>
            <a:spLocks noGrp="1"/>
          </p:cNvSpPr>
          <p:nvPr>
            <p:ph idx="1"/>
          </p:nvPr>
        </p:nvSpPr>
        <p:spPr/>
        <p:txBody>
          <a:bodyPr>
            <a:normAutofit/>
          </a:bodyPr>
          <a:lstStyle/>
          <a:p>
            <a:r>
              <a:rPr lang="en-US" dirty="0" smtClean="0"/>
              <a:t>Different </a:t>
            </a:r>
            <a:r>
              <a:rPr lang="en-US" dirty="0"/>
              <a:t>networks have APIs with different interface and different authentication </a:t>
            </a:r>
            <a:r>
              <a:rPr lang="en-US" dirty="0" smtClean="0"/>
              <a:t>mechanisms</a:t>
            </a:r>
          </a:p>
          <a:p>
            <a:r>
              <a:rPr lang="en-US" dirty="0"/>
              <a:t>Data sources API (e.g. Twitter, Facebook) may return different values for different API calls in time (some fixes in historical/fresh data on the data sources can occur</a:t>
            </a:r>
            <a:r>
              <a:rPr lang="en-US" dirty="0" smtClean="0"/>
              <a:t>)</a:t>
            </a:r>
          </a:p>
          <a:p>
            <a:r>
              <a:rPr lang="en-US" dirty="0" smtClean="0"/>
              <a:t>Scalable multi-tenant solution</a:t>
            </a:r>
          </a:p>
        </p:txBody>
      </p:sp>
    </p:spTree>
    <p:extLst>
      <p:ext uri="{BB962C8B-B14F-4D97-AF65-F5344CB8AC3E}">
        <p14:creationId xmlns:p14="http://schemas.microsoft.com/office/powerpoint/2010/main" val="12185478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042276" cy="911132"/>
          </a:xfrm>
        </p:spPr>
        <p:txBody>
          <a:bodyPr/>
          <a:lstStyle/>
          <a:p>
            <a:r>
              <a:rPr lang="en-US" dirty="0" smtClean="0"/>
              <a:t>What is </a:t>
            </a:r>
            <a:r>
              <a:rPr lang="en-US" dirty="0" err="1" smtClean="0"/>
              <a:t>GoodData</a:t>
            </a:r>
            <a:r>
              <a:rPr lang="en-US" dirty="0" smtClean="0"/>
              <a:t>?</a:t>
            </a:r>
            <a:endParaRPr lang="en-US" dirty="0"/>
          </a:p>
        </p:txBody>
      </p:sp>
      <p:sp>
        <p:nvSpPr>
          <p:cNvPr id="3" name="Content Placeholder 2"/>
          <p:cNvSpPr>
            <a:spLocks noGrp="1"/>
          </p:cNvSpPr>
          <p:nvPr>
            <p:ph idx="1"/>
          </p:nvPr>
        </p:nvSpPr>
        <p:spPr>
          <a:xfrm>
            <a:off x="533400" y="5105400"/>
            <a:ext cx="8042276" cy="1219200"/>
          </a:xfrm>
        </p:spPr>
        <p:txBody>
          <a:bodyPr>
            <a:normAutofit fontScale="92500" lnSpcReduction="20000"/>
          </a:bodyPr>
          <a:lstStyle/>
          <a:p>
            <a:r>
              <a:rPr lang="en-US" dirty="0" err="1" smtClean="0"/>
              <a:t>GoodData</a:t>
            </a:r>
            <a:r>
              <a:rPr lang="en-US" dirty="0" smtClean="0"/>
              <a:t> is a business analytics </a:t>
            </a:r>
            <a:r>
              <a:rPr lang="en-US" b="1" dirty="0" smtClean="0"/>
              <a:t>Platform as a Service (</a:t>
            </a:r>
            <a:r>
              <a:rPr lang="en-US" b="1" dirty="0" err="1" smtClean="0"/>
              <a:t>PaaS</a:t>
            </a:r>
            <a:r>
              <a:rPr lang="en-US" b="1" dirty="0" smtClean="0"/>
              <a:t>)</a:t>
            </a:r>
            <a:r>
              <a:rPr lang="en-US" dirty="0" smtClean="0"/>
              <a:t> that supports the entire lifecycle of data and analytics, from </a:t>
            </a:r>
            <a:r>
              <a:rPr lang="en-US" b="1" dirty="0" smtClean="0"/>
              <a:t>storage</a:t>
            </a:r>
            <a:r>
              <a:rPr lang="en-US" dirty="0" smtClean="0"/>
              <a:t> and </a:t>
            </a:r>
            <a:r>
              <a:rPr lang="en-US" b="1" dirty="0" smtClean="0"/>
              <a:t>data governance</a:t>
            </a:r>
            <a:r>
              <a:rPr lang="en-US" dirty="0" smtClean="0"/>
              <a:t> to </a:t>
            </a:r>
            <a:r>
              <a:rPr lang="en-US" b="1" dirty="0" smtClean="0"/>
              <a:t>data discovery</a:t>
            </a:r>
            <a:r>
              <a:rPr lang="en-US" dirty="0" smtClean="0"/>
              <a:t>.</a:t>
            </a:r>
            <a:endParaRPr lang="en-US" dirty="0"/>
          </a:p>
        </p:txBody>
      </p:sp>
      <p:pic>
        <p:nvPicPr>
          <p:cNvPr id="4" name="Picture 3" descr="GoodData-1030x727.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6400" y="1049193"/>
            <a:ext cx="5638800" cy="3980007"/>
          </a:xfrm>
          <a:prstGeom prst="rect">
            <a:avLst/>
          </a:prstGeom>
        </p:spPr>
      </p:pic>
    </p:spTree>
    <p:extLst>
      <p:ext uri="{BB962C8B-B14F-4D97-AF65-F5344CB8AC3E}">
        <p14:creationId xmlns:p14="http://schemas.microsoft.com/office/powerpoint/2010/main" val="2479047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Benefits</a:t>
            </a:r>
            <a:endParaRPr lang="en-US" dirty="0"/>
          </a:p>
        </p:txBody>
      </p:sp>
      <p:pic>
        <p:nvPicPr>
          <p:cNvPr id="5" name="Content Placeholder 4" descr="Screen Shot 2015-02-21 at 4.34.35 PM.png"/>
          <p:cNvPicPr>
            <a:picLocks noGrp="1" noChangeAspect="1"/>
          </p:cNvPicPr>
          <p:nvPr>
            <p:ph idx="1"/>
          </p:nvPr>
        </p:nvPicPr>
        <p:blipFill rotWithShape="1">
          <a:blip r:embed="rId2">
            <a:extLst>
              <a:ext uri="{28A0092B-C50C-407E-A947-70E740481C1C}">
                <a14:useLocalDpi xmlns:a14="http://schemas.microsoft.com/office/drawing/2010/main" val="0"/>
              </a:ext>
            </a:extLst>
          </a:blip>
          <a:srcRect t="-468" b="-468"/>
          <a:stretch/>
        </p:blipFill>
        <p:spPr>
          <a:xfrm>
            <a:off x="4742824" y="810598"/>
            <a:ext cx="4267492" cy="5209202"/>
          </a:xfrm>
        </p:spPr>
      </p:pic>
      <p:sp>
        <p:nvSpPr>
          <p:cNvPr id="4" name="Text Placeholder 3"/>
          <p:cNvSpPr>
            <a:spLocks noGrp="1"/>
          </p:cNvSpPr>
          <p:nvPr>
            <p:ph type="body" sz="half" idx="2"/>
          </p:nvPr>
        </p:nvSpPr>
        <p:spPr/>
        <p:txBody>
          <a:bodyPr/>
          <a:lstStyle/>
          <a:p>
            <a:pPr marL="285750" indent="-285750" algn="just">
              <a:buFont typeface="Arial"/>
              <a:buChar char="•"/>
            </a:pPr>
            <a:r>
              <a:rPr lang="en-US" dirty="0" smtClean="0"/>
              <a:t>End-to-end cloud-based monetization platform built to scale</a:t>
            </a:r>
          </a:p>
          <a:p>
            <a:pPr marL="285750" indent="-285750" algn="just">
              <a:buFont typeface="Arial"/>
              <a:buChar char="•"/>
            </a:pPr>
            <a:r>
              <a:rPr lang="en-US" dirty="0" smtClean="0"/>
              <a:t>Connects business people with their business data silos</a:t>
            </a:r>
          </a:p>
          <a:p>
            <a:pPr marL="285750" indent="-285750" algn="just">
              <a:buFont typeface="Arial"/>
              <a:buChar char="•"/>
            </a:pPr>
            <a:r>
              <a:rPr lang="en-US" dirty="0" smtClean="0"/>
              <a:t>Operational dashboards, advanced analytics, data warehousing, integration – all as on-demand service</a:t>
            </a:r>
          </a:p>
          <a:p>
            <a:pPr marL="285750" indent="-285750" algn="just">
              <a:buFont typeface="Arial"/>
              <a:buChar char="•"/>
            </a:pPr>
            <a:r>
              <a:rPr lang="en-US" dirty="0" smtClean="0"/>
              <a:t>Allows ad hoc analysis / data discovery by non-technical users</a:t>
            </a:r>
          </a:p>
          <a:p>
            <a:pPr marL="285750" indent="-285750" algn="just">
              <a:buFont typeface="Arial"/>
              <a:buChar char="•"/>
            </a:pPr>
            <a:endParaRPr lang="en-US" dirty="0"/>
          </a:p>
        </p:txBody>
      </p:sp>
      <p:sp>
        <p:nvSpPr>
          <p:cNvPr id="6" name="TextBox 5"/>
          <p:cNvSpPr txBox="1"/>
          <p:nvPr/>
        </p:nvSpPr>
        <p:spPr>
          <a:xfrm>
            <a:off x="5257800" y="6324600"/>
            <a:ext cx="3724585" cy="369332"/>
          </a:xfrm>
          <a:prstGeom prst="rect">
            <a:avLst/>
          </a:prstGeom>
          <a:noFill/>
        </p:spPr>
        <p:txBody>
          <a:bodyPr wrap="none" rtlCol="0">
            <a:spAutoFit/>
          </a:bodyPr>
          <a:lstStyle/>
          <a:p>
            <a:r>
              <a:rPr lang="en-US" dirty="0"/>
              <a:t>https://</a:t>
            </a:r>
            <a:r>
              <a:rPr lang="en-US" dirty="0" err="1"/>
              <a:t>university.gooddata.com</a:t>
            </a:r>
            <a:endParaRPr lang="en-US" dirty="0"/>
          </a:p>
        </p:txBody>
      </p:sp>
    </p:spTree>
    <p:extLst>
      <p:ext uri="{BB962C8B-B14F-4D97-AF65-F5344CB8AC3E}">
        <p14:creationId xmlns:p14="http://schemas.microsoft.com/office/powerpoint/2010/main" val="3331659926"/>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Breeze">
      <a:majorFont>
        <a:latin typeface="News Gothic MT"/>
        <a:ea typeface=""/>
        <a:cs typeface=""/>
        <a:font script="Jpan" typeface="ＭＳ Ｐゴシック"/>
        <a:font script="Hans" typeface="宋体"/>
        <a:font script="Hant" typeface="新細明體"/>
      </a:majorFont>
      <a:minorFont>
        <a:latin typeface="News Gothic MT"/>
        <a:ea typeface=""/>
        <a:cs typeface=""/>
        <a:font script="Jpan" typeface="ＭＳ Ｐゴシック"/>
        <a:font script="Hans" typeface="宋体"/>
        <a:font script="Hant" typeface="新細明體"/>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Breeze.thmx</Template>
  <TotalTime>48676</TotalTime>
  <Words>1925</Words>
  <Application>Microsoft Macintosh PowerPoint</Application>
  <PresentationFormat>On-screen Show (4:3)</PresentationFormat>
  <Paragraphs>235</Paragraphs>
  <Slides>40</Slides>
  <Notes>27</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Breeze</vt:lpstr>
      <vt:lpstr>Social Media Analytics with GoodData</vt:lpstr>
      <vt:lpstr>Ford’s Social Media</vt:lpstr>
      <vt:lpstr>Social Media Conversations</vt:lpstr>
      <vt:lpstr>PowerPoint Presentation</vt:lpstr>
      <vt:lpstr>   The problem is:</vt:lpstr>
      <vt:lpstr>Why it’s important</vt:lpstr>
      <vt:lpstr>Key Facts</vt:lpstr>
      <vt:lpstr>What is GoodData?</vt:lpstr>
      <vt:lpstr>Solution Benefits</vt:lpstr>
      <vt:lpstr>Architecture Principles</vt:lpstr>
      <vt:lpstr>High Level Architecture</vt:lpstr>
      <vt:lpstr>Tools</vt:lpstr>
      <vt:lpstr>Building Projects</vt:lpstr>
      <vt:lpstr>Sample Data Model</vt:lpstr>
      <vt:lpstr>Date Dataset</vt:lpstr>
      <vt:lpstr>LDM Search</vt:lpstr>
      <vt:lpstr>Dataset Editor</vt:lpstr>
      <vt:lpstr>Model Deployment</vt:lpstr>
      <vt:lpstr>Fast Data Model Changes</vt:lpstr>
      <vt:lpstr>Object Dependencies</vt:lpstr>
      <vt:lpstr>Data Modeling Tips</vt:lpstr>
      <vt:lpstr>CloudConnect ETL</vt:lpstr>
      <vt:lpstr>Accessing Data</vt:lpstr>
      <vt:lpstr>REST Connector Pagination</vt:lpstr>
      <vt:lpstr>Transforming Data</vt:lpstr>
      <vt:lpstr>CC Transformation Language (CTL2)</vt:lpstr>
      <vt:lpstr>Writing (Loading) Data</vt:lpstr>
      <vt:lpstr>CloudConnect Studio</vt:lpstr>
      <vt:lpstr>Maintaining Projects</vt:lpstr>
      <vt:lpstr>Project Structures</vt:lpstr>
      <vt:lpstr>Data Integration Console</vt:lpstr>
      <vt:lpstr>Platform Interfaces</vt:lpstr>
      <vt:lpstr>GoodData Labs Launchpad</vt:lpstr>
      <vt:lpstr>GD Extension Tool</vt:lpstr>
      <vt:lpstr>GoodData Open SDKs</vt:lpstr>
      <vt:lpstr>PowerPoint Presentation</vt:lpstr>
      <vt:lpstr>PowerPoint Presentation</vt:lpstr>
      <vt:lpstr>Real-Life Challenges</vt:lpstr>
      <vt:lpstr>Reference List</vt:lpstr>
      <vt:lpstr>PowerPoint Presentation</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sbeslik@softserveinc.com</dc:creator>
  <cp:lastModifiedBy>Alina Zakhriapa</cp:lastModifiedBy>
  <cp:revision>751</cp:revision>
  <dcterms:created xsi:type="dcterms:W3CDTF">2011-09-23T10:13:30Z</dcterms:created>
  <dcterms:modified xsi:type="dcterms:W3CDTF">2015-02-24T10:04:18Z</dcterms:modified>
</cp:coreProperties>
</file>